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51"/>
  </p:notesMasterIdLst>
  <p:sldIdLst>
    <p:sldId id="262" r:id="rId2"/>
    <p:sldId id="258" r:id="rId3"/>
    <p:sldId id="295" r:id="rId4"/>
    <p:sldId id="261" r:id="rId5"/>
    <p:sldId id="301" r:id="rId6"/>
    <p:sldId id="256" r:id="rId7"/>
    <p:sldId id="257" r:id="rId8"/>
    <p:sldId id="260" r:id="rId9"/>
    <p:sldId id="296" r:id="rId10"/>
    <p:sldId id="302" r:id="rId11"/>
    <p:sldId id="263" r:id="rId12"/>
    <p:sldId id="297" r:id="rId13"/>
    <p:sldId id="265" r:id="rId14"/>
    <p:sldId id="264" r:id="rId15"/>
    <p:sldId id="266" r:id="rId16"/>
    <p:sldId id="267" r:id="rId17"/>
    <p:sldId id="268" r:id="rId18"/>
    <p:sldId id="269" r:id="rId19"/>
    <p:sldId id="270" r:id="rId20"/>
    <p:sldId id="298" r:id="rId21"/>
    <p:sldId id="271" r:id="rId22"/>
    <p:sldId id="274" r:id="rId23"/>
    <p:sldId id="277" r:id="rId24"/>
    <p:sldId id="275" r:id="rId25"/>
    <p:sldId id="304" r:id="rId26"/>
    <p:sldId id="278" r:id="rId27"/>
    <p:sldId id="259" r:id="rId28"/>
    <p:sldId id="280" r:id="rId29"/>
    <p:sldId id="276" r:id="rId30"/>
    <p:sldId id="281" r:id="rId31"/>
    <p:sldId id="282" r:id="rId32"/>
    <p:sldId id="299" r:id="rId33"/>
    <p:sldId id="283" r:id="rId34"/>
    <p:sldId id="284" r:id="rId35"/>
    <p:sldId id="300" r:id="rId36"/>
    <p:sldId id="285" r:id="rId37"/>
    <p:sldId id="286" r:id="rId38"/>
    <p:sldId id="289" r:id="rId39"/>
    <p:sldId id="287" r:id="rId40"/>
    <p:sldId id="288" r:id="rId41"/>
    <p:sldId id="290" r:id="rId42"/>
    <p:sldId id="291" r:id="rId43"/>
    <p:sldId id="292" r:id="rId44"/>
    <p:sldId id="303" r:id="rId45"/>
    <p:sldId id="293" r:id="rId46"/>
    <p:sldId id="294" r:id="rId47"/>
    <p:sldId id="306" r:id="rId48"/>
    <p:sldId id="305" r:id="rId49"/>
    <p:sldId id="307"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87744" autoAdjust="0"/>
  </p:normalViewPr>
  <p:slideViewPr>
    <p:cSldViewPr snapToGrid="0">
      <p:cViewPr>
        <p:scale>
          <a:sx n="66" d="100"/>
          <a:sy n="66" d="100"/>
        </p:scale>
        <p:origin x="-900" y="-5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413612-74D0-42AB-A9FD-7631D2A4873D}" type="datetimeFigureOut">
              <a:rPr lang="en-US" smtClean="0"/>
              <a:t>8/16/2019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C20599-72D5-4D3C-896E-5BF220CED2FD}" type="slidenum">
              <a:rPr lang="en-US" smtClean="0"/>
              <a:t>‹#›</a:t>
            </a:fld>
            <a:endParaRPr lang="en-US" dirty="0"/>
          </a:p>
        </p:txBody>
      </p:sp>
    </p:spTree>
    <p:extLst>
      <p:ext uri="{BB962C8B-B14F-4D97-AF65-F5344CB8AC3E}">
        <p14:creationId xmlns:p14="http://schemas.microsoft.com/office/powerpoint/2010/main" val="39925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who.int/malaria/e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1</a:t>
            </a:fld>
            <a:endParaRPr lang="en-US" dirty="0"/>
          </a:p>
        </p:txBody>
      </p:sp>
    </p:spTree>
    <p:extLst>
      <p:ext uri="{BB962C8B-B14F-4D97-AF65-F5344CB8AC3E}">
        <p14:creationId xmlns:p14="http://schemas.microsoft.com/office/powerpoint/2010/main" val="107585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10</a:t>
            </a:fld>
            <a:endParaRPr lang="en-US" dirty="0"/>
          </a:p>
        </p:txBody>
      </p:sp>
    </p:spTree>
    <p:extLst>
      <p:ext uri="{BB962C8B-B14F-4D97-AF65-F5344CB8AC3E}">
        <p14:creationId xmlns:p14="http://schemas.microsoft.com/office/powerpoint/2010/main" val="43444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ADA-SCID </a:t>
            </a:r>
            <a:r>
              <a:rPr lang="en-US" dirty="0" smtClean="0"/>
              <a:t>is Enzyme adenosine deaminase, a genetic mutation resulting in inhibition of cell division, esp. to T and B cells,</a:t>
            </a:r>
            <a:r>
              <a:rPr lang="en-US" baseline="0" dirty="0" smtClean="0"/>
              <a:t> so the immune system is compromised.  </a:t>
            </a:r>
          </a:p>
          <a:p>
            <a:pPr marL="174708" indent="-174708">
              <a:buFont typeface="Arial" panose="020B0604020202020204" pitchFamily="34" charset="0"/>
              <a:buChar char="•"/>
            </a:pPr>
            <a:r>
              <a:rPr lang="en-US" b="1" baseline="0" dirty="0" smtClean="0"/>
              <a:t>Retrovirus</a:t>
            </a:r>
            <a:r>
              <a:rPr lang="en-US" baseline="0" dirty="0" smtClean="0"/>
              <a:t> = </a:t>
            </a:r>
            <a:r>
              <a:rPr lang="en-US" dirty="0" smtClean="0"/>
              <a:t>any of a group of RNA viruses which insert a DNA copy of their genome into the host cell in order to replicate, e.g. HIV.  May be used as a viral vector to for</a:t>
            </a:r>
            <a:r>
              <a:rPr lang="en-US" baseline="0" dirty="0" smtClean="0"/>
              <a:t> scientists to deliver functional genes, or single gene mutation repair/replacement</a:t>
            </a:r>
            <a:endParaRPr lang="en-US" dirty="0" smtClean="0"/>
          </a:p>
          <a:p>
            <a:pPr marL="174708" indent="-174708">
              <a:buFont typeface="Arial" panose="020B0604020202020204" pitchFamily="34" charset="0"/>
              <a:buChar char="•"/>
            </a:pPr>
            <a:r>
              <a:rPr lang="en-US" b="1" dirty="0" smtClean="0"/>
              <a:t>T</a:t>
            </a:r>
            <a:r>
              <a:rPr lang="en-US" b="1" baseline="0" dirty="0" smtClean="0"/>
              <a:t> Cells </a:t>
            </a:r>
            <a:r>
              <a:rPr lang="en-US" baseline="0" dirty="0" smtClean="0"/>
              <a:t>= </a:t>
            </a:r>
            <a:r>
              <a:rPr lang="en-US" dirty="0" smtClean="0"/>
              <a:t>a lymphocyte of a type produced or processed by the thymus gland and actively participating in the immune response</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11</a:t>
            </a:fld>
            <a:endParaRPr lang="en-US" dirty="0"/>
          </a:p>
        </p:txBody>
      </p:sp>
    </p:spTree>
    <p:extLst>
      <p:ext uri="{BB962C8B-B14F-4D97-AF65-F5344CB8AC3E}">
        <p14:creationId xmlns:p14="http://schemas.microsoft.com/office/powerpoint/2010/main" val="714307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CRISPR-Cas9</a:t>
            </a:r>
            <a:r>
              <a:rPr lang="en-US" dirty="0" smtClean="0"/>
              <a:t> = CRISPR is “Clustered Regularly Interspaced Short Palindromic Repeats”,</a:t>
            </a:r>
            <a:r>
              <a:rPr lang="en-US" baseline="0" dirty="0" smtClean="0"/>
              <a:t> Palindromic means can be read as same backwards or forwards. </a:t>
            </a:r>
            <a:r>
              <a:rPr lang="en-US" dirty="0" smtClean="0"/>
              <a:t>  Cas9 is “CRISPR-Associated Proteins</a:t>
            </a:r>
            <a:r>
              <a:rPr lang="en-US" baseline="0" dirty="0" smtClean="0"/>
              <a:t> </a:t>
            </a:r>
            <a:r>
              <a:rPr lang="en-US" dirty="0" smtClean="0"/>
              <a:t>1 thru 9 (enzymes).  From bacterium </a:t>
            </a:r>
            <a:r>
              <a:rPr lang="en-US" i="1" dirty="0" smtClean="0"/>
              <a:t>Streptococcus pyogenes</a:t>
            </a:r>
            <a:r>
              <a:rPr lang="en-US" dirty="0" smtClean="0"/>
              <a:t>.</a:t>
            </a:r>
          </a:p>
          <a:p>
            <a:pPr marL="0" lvl="2" defTabSz="931774">
              <a:defRPr/>
            </a:pPr>
            <a:r>
              <a:rPr lang="en-US" sz="1200" u="sng" dirty="0"/>
              <a:t>Currently being worked on:  Chronic Granulomatous Disease</a:t>
            </a:r>
            <a:r>
              <a:rPr lang="en-US" sz="1200" dirty="0"/>
              <a:t> (defective NOX2 gene, causing loss of resistance to bacterial infection);  </a:t>
            </a:r>
            <a:r>
              <a:rPr lang="en-US" sz="1200" u="sng" dirty="0"/>
              <a:t>Retinitis Pigmentosa </a:t>
            </a:r>
            <a:r>
              <a:rPr lang="en-US" sz="1200" dirty="0"/>
              <a:t>(eye retina cell loss); </a:t>
            </a:r>
            <a:r>
              <a:rPr lang="en-US" sz="1200" u="sng" dirty="0"/>
              <a:t>Hemophilia A</a:t>
            </a:r>
            <a:r>
              <a:rPr lang="en-US" sz="1200" dirty="0"/>
              <a:t>;  </a:t>
            </a:r>
            <a:r>
              <a:rPr lang="en-US" sz="1200" u="sng" dirty="0"/>
              <a:t>Duchenne’s Muscular Dystrophy</a:t>
            </a:r>
            <a:r>
              <a:rPr lang="en-US" sz="1200" dirty="0"/>
              <a:t> (muscle cell membrane disruption); </a:t>
            </a:r>
            <a:r>
              <a:rPr lang="en-US" sz="1200" u="sng" dirty="0"/>
              <a:t>Kidney function</a:t>
            </a:r>
            <a:r>
              <a:rPr lang="en-US" sz="1200" dirty="0"/>
              <a:t> (activated quiescent genes);  </a:t>
            </a:r>
            <a:r>
              <a:rPr lang="en-US" sz="1200" u="sng" dirty="0"/>
              <a:t>HPV virus </a:t>
            </a:r>
            <a:r>
              <a:rPr lang="en-US" sz="1200" dirty="0"/>
              <a:t>(disabled genes); </a:t>
            </a:r>
            <a:r>
              <a:rPr lang="en-US" sz="1200" u="sng" dirty="0"/>
              <a:t>HIV</a:t>
            </a:r>
            <a:r>
              <a:rPr lang="en-US" sz="1200" dirty="0"/>
              <a:t> (deactivate genes in mice); </a:t>
            </a:r>
            <a:r>
              <a:rPr lang="en-US" sz="1200" u="sng" dirty="0"/>
              <a:t>Hunter Syndrome</a:t>
            </a:r>
            <a:r>
              <a:rPr lang="en-US" sz="1200" dirty="0"/>
              <a:t> (defective gene dealing with carbohydrate metabolism) </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12</a:t>
            </a:fld>
            <a:endParaRPr lang="en-US" dirty="0"/>
          </a:p>
        </p:txBody>
      </p:sp>
    </p:spTree>
    <p:extLst>
      <p:ext uri="{BB962C8B-B14F-4D97-AF65-F5344CB8AC3E}">
        <p14:creationId xmlns:p14="http://schemas.microsoft.com/office/powerpoint/2010/main" val="376135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smtClean="0"/>
              <a:t>Note:</a:t>
            </a:r>
            <a:r>
              <a:rPr lang="en-US" b="0" i="0" baseline="0" dirty="0" smtClean="0"/>
              <a:t>   This depiction is how researchers use the CRISPR-Cas9 for human gene editing and is less complex than what occurs in bacteria, where a two step process of Immunization and Immunity (bacteria to virus).  See p. 47 of </a:t>
            </a:r>
            <a:r>
              <a:rPr lang="en-US" b="0" i="1" baseline="0" dirty="0" smtClean="0"/>
              <a:t>Humans 2.0 </a:t>
            </a:r>
            <a:r>
              <a:rPr lang="en-US" b="0" i="0" baseline="0" dirty="0" smtClean="0"/>
              <a:t>book.  For humans, the “Programmed RNA Guide” replaces the CRISPR…</a:t>
            </a:r>
          </a:p>
          <a:p>
            <a:pPr defTabSz="931774">
              <a:defRPr/>
            </a:pPr>
            <a:endParaRPr lang="en-US" b="0" i="0" dirty="0" smtClean="0"/>
          </a:p>
          <a:p>
            <a:pPr defTabSz="931774">
              <a:defRPr/>
            </a:pPr>
            <a:r>
              <a:rPr lang="en-US" b="1" i="1" dirty="0" smtClean="0"/>
              <a:t>CRISPRs</a:t>
            </a:r>
            <a:r>
              <a:rPr lang="en-US" i="1" dirty="0" smtClean="0"/>
              <a:t>:</a:t>
            </a:r>
            <a:r>
              <a:rPr lang="en-US" b="1" dirty="0" smtClean="0"/>
              <a:t> "</a:t>
            </a:r>
            <a:r>
              <a:rPr lang="en-US" dirty="0" smtClean="0"/>
              <a:t>CRISPR" stands for "clustered</a:t>
            </a:r>
            <a:r>
              <a:rPr lang="en-US" baseline="0" dirty="0" smtClean="0"/>
              <a:t> </a:t>
            </a:r>
            <a:r>
              <a:rPr lang="en-US" dirty="0" smtClean="0"/>
              <a:t>regularly interspaced short palindromic repeats.“  Cas stands for “CRISPR-Associated” protein.   Cas9</a:t>
            </a:r>
            <a:r>
              <a:rPr lang="en-US" baseline="0" dirty="0" smtClean="0"/>
              <a:t> is the attached cutting enzyme protein.  Also requires a guide RNA (gRNA) to attached at correct DNA locus for human clinical treatment. </a:t>
            </a:r>
            <a:r>
              <a:rPr lang="en-US" dirty="0" smtClean="0"/>
              <a:t>The 'CRISPR system' was initially found as part of an 'immune system' of sorts in some bacteria, used for cutting apart foreign DNA; it is more complex than</a:t>
            </a:r>
            <a:r>
              <a:rPr lang="en-US" baseline="0" dirty="0" smtClean="0"/>
              <a:t> the clinical depiction above</a:t>
            </a:r>
            <a:r>
              <a:rPr lang="en-US" dirty="0" smtClean="0"/>
              <a:t>.</a:t>
            </a:r>
            <a:r>
              <a:rPr lang="en-US" baseline="0" dirty="0" smtClean="0"/>
              <a:t>  Above consists of </a:t>
            </a:r>
            <a:r>
              <a:rPr lang="en-US" dirty="0" smtClean="0"/>
              <a:t>two parts - the protein itself, called cas9, and a small RNA, called the guide RNA (</a:t>
            </a:r>
            <a:r>
              <a:rPr lang="en-US" i="1" dirty="0" smtClean="0"/>
              <a:t>There are actually a few more pieces, but these are the main two that target DNA)</a:t>
            </a:r>
            <a:r>
              <a:rPr lang="en-US" dirty="0" smtClean="0"/>
              <a:t>. </a:t>
            </a:r>
            <a:br>
              <a:rPr lang="en-US" dirty="0" smtClean="0"/>
            </a:br>
            <a:r>
              <a:rPr lang="en-US" b="0" dirty="0" smtClean="0"/>
              <a:t>This makes it amazingly easy to target any DNA sequence - just change the business end of the CRISPR guide RNA to your target's reverse complement</a:t>
            </a:r>
            <a:r>
              <a:rPr lang="en-US" b="1" dirty="0" smtClean="0"/>
              <a:t>. </a:t>
            </a:r>
            <a:r>
              <a:rPr lang="en-US" dirty="0" smtClean="0"/>
              <a:t>The Cas9 protein interacts with the guide RNA and cuts the DNA that the RNA is bound to.</a:t>
            </a:r>
          </a:p>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13</a:t>
            </a:fld>
            <a:endParaRPr lang="en-US" dirty="0"/>
          </a:p>
        </p:txBody>
      </p:sp>
    </p:spTree>
    <p:extLst>
      <p:ext uri="{BB962C8B-B14F-4D97-AF65-F5344CB8AC3E}">
        <p14:creationId xmlns:p14="http://schemas.microsoft.com/office/powerpoint/2010/main" val="3662330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Off-Target Effects</a:t>
            </a:r>
            <a:r>
              <a:rPr lang="en-US" dirty="0" smtClean="0"/>
              <a:t>: CRISPR-Cas9 can not only alter the target</a:t>
            </a:r>
            <a:r>
              <a:rPr lang="en-US" baseline="0" dirty="0" smtClean="0"/>
              <a:t> site, but possibly hundreds of other DNA sites since human genome is composed of 6.4 billion genetic letters. Efforts are underway to alleviate this problem but we are a long ways away from correcting it</a:t>
            </a:r>
          </a:p>
          <a:p>
            <a:pPr marL="174708" indent="-174708">
              <a:buFont typeface="Arial" panose="020B0604020202020204" pitchFamily="34" charset="0"/>
              <a:buChar char="•"/>
            </a:pPr>
            <a:r>
              <a:rPr lang="en-US" b="1" baseline="0" dirty="0" smtClean="0"/>
              <a:t>Energizer Bunny Problem</a:t>
            </a:r>
            <a:r>
              <a:rPr lang="en-US" baseline="0" dirty="0" smtClean="0"/>
              <a:t>:  Correction methods being worked on and can go on for years:  CORRECT places a special blocking Cas9 once it has done its initial job</a:t>
            </a: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14</a:t>
            </a:fld>
            <a:endParaRPr lang="en-US" dirty="0"/>
          </a:p>
        </p:txBody>
      </p:sp>
    </p:spTree>
    <p:extLst>
      <p:ext uri="{BB962C8B-B14F-4D97-AF65-F5344CB8AC3E}">
        <p14:creationId xmlns:p14="http://schemas.microsoft.com/office/powerpoint/2010/main" val="4158444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Monkey embryos</a:t>
            </a:r>
            <a:r>
              <a:rPr lang="en-US" dirty="0" smtClean="0"/>
              <a:t>:</a:t>
            </a:r>
            <a:r>
              <a:rPr lang="en-US" baseline="0" dirty="0" smtClean="0"/>
              <a:t> introduced defective genes so as to study treatments for humans</a:t>
            </a:r>
          </a:p>
          <a:p>
            <a:pPr marL="174708" indent="-174708">
              <a:buFont typeface="Arial" panose="020B0604020202020204" pitchFamily="34" charset="0"/>
              <a:buChar char="•"/>
            </a:pPr>
            <a:r>
              <a:rPr lang="en-US" b="1" baseline="0" dirty="0" smtClean="0"/>
              <a:t>Mutated human embryos</a:t>
            </a:r>
            <a:r>
              <a:rPr lang="en-US" baseline="0" dirty="0" smtClean="0"/>
              <a:t>: China, not very efficient; 7 of 81 embryos successful…  Of the 7, some had </a:t>
            </a:r>
            <a:r>
              <a:rPr lang="en-US" b="1" baseline="0" dirty="0" smtClean="0"/>
              <a:t>Mosaicism</a:t>
            </a:r>
            <a:r>
              <a:rPr lang="en-US" baseline="0" dirty="0" smtClean="0"/>
              <a:t> (some tissue corrected, some not)</a:t>
            </a:r>
          </a:p>
          <a:p>
            <a:pPr marL="174708" indent="-174708">
              <a:buFont typeface="Arial" panose="020B0604020202020204" pitchFamily="34" charset="0"/>
              <a:buChar char="•"/>
            </a:pPr>
            <a:r>
              <a:rPr lang="en-US" b="1" dirty="0" smtClean="0"/>
              <a:t>Normal human embryos</a:t>
            </a:r>
            <a:r>
              <a:rPr lang="en-US" dirty="0" smtClean="0"/>
              <a:t>:  China/US some mosaicism</a:t>
            </a:r>
          </a:p>
          <a:p>
            <a:pPr marL="174708" indent="-174708">
              <a:buFont typeface="Arial" panose="020B0604020202020204" pitchFamily="34" charset="0"/>
              <a:buChar char="•"/>
            </a:pPr>
            <a:r>
              <a:rPr lang="en-US" b="1" dirty="0" smtClean="0"/>
              <a:t>2017 US</a:t>
            </a:r>
            <a:r>
              <a:rPr lang="en-US" b="1" baseline="0" dirty="0" smtClean="0"/>
              <a:t> &amp; S Korea</a:t>
            </a:r>
            <a:r>
              <a:rPr lang="en-US" baseline="0" dirty="0" smtClean="0"/>
              <a:t>: 72% successful, and found that going gene editing during fertilization eliminated mosaicism!  No Off-target effects.  However, the repair DNA did not come from male downer, but oocyte (immature egg cell of ovum), thus efficacy of procedure in doubt</a:t>
            </a:r>
          </a:p>
          <a:p>
            <a:pPr marL="174708" indent="-174708">
              <a:buFont typeface="Arial" panose="020B0604020202020204" pitchFamily="34" charset="0"/>
              <a:buChar char="•"/>
            </a:pPr>
            <a:r>
              <a:rPr lang="en-US" b="1" baseline="0" dirty="0" smtClean="0"/>
              <a:t>Human-Pig Chimera</a:t>
            </a:r>
            <a:r>
              <a:rPr lang="en-US" baseline="0" dirty="0" smtClean="0"/>
              <a:t>: </a:t>
            </a:r>
            <a:r>
              <a:rPr lang="en-US" dirty="0" smtClean="0"/>
              <a:t>None of these embryos were permitted to grow to over four weeks in age and the success rate was small — but in some the human stem cells survived and turned into the precursors for various tissues and organs.</a:t>
            </a: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15</a:t>
            </a:fld>
            <a:endParaRPr lang="en-US" dirty="0"/>
          </a:p>
        </p:txBody>
      </p:sp>
    </p:spTree>
    <p:extLst>
      <p:ext uri="{BB962C8B-B14F-4D97-AF65-F5344CB8AC3E}">
        <p14:creationId xmlns:p14="http://schemas.microsoft.com/office/powerpoint/2010/main" val="403511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Human-monkey chimeras</a:t>
            </a:r>
            <a:r>
              <a:rPr lang="en-US" dirty="0" smtClean="0"/>
              <a:t>:  could study diseases, and research for treatments.  Ethics come into play, especially for</a:t>
            </a:r>
            <a:r>
              <a:rPr lang="en-US" baseline="0" dirty="0" smtClean="0"/>
              <a:t> people with religious leaning</a:t>
            </a:r>
          </a:p>
          <a:p>
            <a:pPr marL="174708" indent="-174708">
              <a:buFont typeface="Arial" panose="020B0604020202020204" pitchFamily="34" charset="0"/>
              <a:buChar char="•"/>
            </a:pPr>
            <a:r>
              <a:rPr lang="en-US" b="1" dirty="0" smtClean="0"/>
              <a:t>Virus busting antibodies</a:t>
            </a:r>
            <a:r>
              <a:rPr lang="en-US" dirty="0" smtClean="0"/>
              <a:t>:   RSV = Respiratory</a:t>
            </a:r>
            <a:r>
              <a:rPr lang="en-US" baseline="0" dirty="0" smtClean="0"/>
              <a:t> Syncytial Virus, is </a:t>
            </a:r>
            <a:r>
              <a:rPr lang="en-US" dirty="0" smtClean="0"/>
              <a:t>harmless in healthy people but can be deadly for the very young and old. It causes lung disease that, in the US, puts more than 50,000 kids under five in hospital and kills 14,000 adults over 65 every year</a:t>
            </a: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16</a:t>
            </a:fld>
            <a:endParaRPr lang="en-US" dirty="0"/>
          </a:p>
        </p:txBody>
      </p:sp>
    </p:spTree>
    <p:extLst>
      <p:ext uri="{BB962C8B-B14F-4D97-AF65-F5344CB8AC3E}">
        <p14:creationId xmlns:p14="http://schemas.microsoft.com/office/powerpoint/2010/main" val="373199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lvl="1" indent="-174708" defTabSz="931774">
              <a:buFont typeface="Arial" panose="020B0604020202020204" pitchFamily="34" charset="0"/>
              <a:buChar char="•"/>
              <a:defRPr/>
            </a:pPr>
            <a:r>
              <a:rPr lang="en-US" dirty="0" smtClean="0"/>
              <a:t>There were 216 million </a:t>
            </a:r>
            <a:r>
              <a:rPr lang="en-US" b="1" dirty="0" smtClean="0"/>
              <a:t>malaria</a:t>
            </a:r>
            <a:r>
              <a:rPr lang="en-US" dirty="0" smtClean="0"/>
              <a:t> cases worldwide in 2016, according to World Health Organization </a:t>
            </a:r>
            <a:r>
              <a:rPr lang="en-US" dirty="0" smtClean="0">
                <a:hlinkClick r:id="rId3"/>
              </a:rPr>
              <a:t>data</a:t>
            </a:r>
            <a:r>
              <a:rPr lang="en-US" dirty="0" smtClean="0"/>
              <a:t>, which resulted in 445,000 deaths, most of which were children under the age of five. Only 40 related species of the approximately 3,500 mosquito species worldwide can carry malaria, according to Imperial College London.   The target is the mosquito species </a:t>
            </a:r>
            <a:r>
              <a:rPr lang="en-US" i="1" dirty="0" smtClean="0"/>
              <a:t>Anopheles gambiae </a:t>
            </a:r>
            <a:r>
              <a:rPr lang="en-US" dirty="0" smtClean="0"/>
              <a:t>that is responsible for transmitting malaria in sub-Saharan Africa.</a:t>
            </a:r>
          </a:p>
          <a:p>
            <a:pPr marL="640594" lvl="1" indent="-174708">
              <a:buFont typeface="Arial" panose="020B0604020202020204" pitchFamily="34" charset="0"/>
              <a:buChar char="•"/>
            </a:pPr>
            <a:r>
              <a:rPr lang="en-US" dirty="0" smtClean="0"/>
              <a:t>Researchers specifically targeted a 'doublesex' gene that determines a mosquito’s gender.</a:t>
            </a:r>
          </a:p>
          <a:p>
            <a:pPr marL="640594" lvl="1" indent="-174708">
              <a:buFont typeface="Arial" panose="020B0604020202020204" pitchFamily="34" charset="0"/>
              <a:buChar char="•"/>
            </a:pPr>
            <a:r>
              <a:rPr lang="en-US" dirty="0" smtClean="0"/>
              <a:t>Uses </a:t>
            </a:r>
            <a:r>
              <a:rPr lang="en-US" b="1" dirty="0" smtClean="0"/>
              <a:t>Gene</a:t>
            </a:r>
            <a:r>
              <a:rPr lang="en-US" b="1" baseline="0" dirty="0" smtClean="0"/>
              <a:t> Drive </a:t>
            </a:r>
            <a:r>
              <a:rPr lang="en-US" b="0" baseline="0" dirty="0" smtClean="0"/>
              <a:t>technique, where a desired allele is multiplied in genome so that &gt;50% probability of expression occurs.  In 7-10 generations, all female mosquitos become sterile</a:t>
            </a:r>
          </a:p>
          <a:p>
            <a:pPr marL="640594" lvl="1" indent="-174708">
              <a:buFont typeface="Arial" panose="020B0604020202020204" pitchFamily="34" charset="0"/>
              <a:buChar char="•"/>
            </a:pPr>
            <a:r>
              <a:rPr lang="en-US" dirty="0" smtClean="0"/>
              <a:t>“It will still be at least 5-10 years before we consider testing any mosquitoes with gene drive in the wild”</a:t>
            </a:r>
            <a:endParaRPr lang="en-US" b="1" dirty="0" smtClean="0"/>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b="1" dirty="0" smtClean="0"/>
              <a:t>Plants</a:t>
            </a:r>
            <a:r>
              <a:rPr lang="en-US" b="0" dirty="0" smtClean="0"/>
              <a:t>:  Gene engineering to make plants’ roots grow deeper,</a:t>
            </a:r>
            <a:r>
              <a:rPr lang="en-US" b="0" baseline="0" dirty="0" smtClean="0"/>
              <a:t> thicker, and with more carbon storage underground. </a:t>
            </a:r>
            <a:r>
              <a:rPr lang="en-US" dirty="0" smtClean="0"/>
              <a:t>Making the work particularly promising is the fact that the </a:t>
            </a:r>
            <a:r>
              <a:rPr lang="en-US" b="1" dirty="0" smtClean="0"/>
              <a:t>Exocyst70A3 gene </a:t>
            </a:r>
            <a:r>
              <a:rPr lang="en-US" dirty="0" smtClean="0"/>
              <a:t>has very closely related genes in all plants. This gene determines the quantity of root </a:t>
            </a:r>
            <a:r>
              <a:rPr lang="en-US" b="1" dirty="0" smtClean="0"/>
              <a:t>growth</a:t>
            </a:r>
            <a:r>
              <a:rPr lang="en-US" b="1" baseline="0" dirty="0" smtClean="0"/>
              <a:t> hormone auxin</a:t>
            </a:r>
            <a:r>
              <a:rPr lang="en-US" baseline="0" dirty="0" smtClean="0"/>
              <a:t>.  </a:t>
            </a:r>
            <a:r>
              <a:rPr lang="en-US" dirty="0" smtClean="0"/>
              <a:t>Salk researchers have been investigating ways to engineer plants so that they grow with more robust and deeper roots that are capable of storing increased amounts of carbon underground for longer; thereby reducing CO2 in the atmosphere. This is based on their discovery of a gene which dictates the depth to which plant roots grow in soil.  Longer</a:t>
            </a:r>
            <a:r>
              <a:rPr lang="en-US" baseline="0" dirty="0" smtClean="0"/>
              <a:t> roots mean </a:t>
            </a:r>
            <a:r>
              <a:rPr lang="en-US" dirty="0" smtClean="0"/>
              <a:t>plants store more carbon in the molecule </a:t>
            </a:r>
            <a:r>
              <a:rPr lang="en-US" b="1" dirty="0" smtClean="0"/>
              <a:t>suberin</a:t>
            </a:r>
            <a:r>
              <a:rPr lang="en-US" dirty="0" smtClean="0"/>
              <a:t>, which is basically cork</a:t>
            </a:r>
          </a:p>
          <a:p>
            <a:pPr marL="174708" indent="-174708">
              <a:buFont typeface="Arial" panose="020B0604020202020204" pitchFamily="34" charset="0"/>
              <a:buChar char="•"/>
            </a:pPr>
            <a:r>
              <a:rPr lang="en-US" b="1" dirty="0" smtClean="0"/>
              <a:t>Muscular Dystrophy in Dogs:  </a:t>
            </a:r>
            <a:r>
              <a:rPr lang="en-US" dirty="0" smtClean="0"/>
              <a:t>Duchenne muscular dystrophy, dystrophin gene, which codes for a protein essential for normal muscle function. People born with the disease are often eventually confined to wheelchairs as their muscles continue to weaken, and in the later stages, many rely on ventilators to breathe as their diaphragm muscles stop working. Eventually, they develop heart and respiratory failure.</a:t>
            </a:r>
            <a:endParaRPr lang="en-US" b="1" dirty="0"/>
          </a:p>
        </p:txBody>
      </p:sp>
      <p:sp>
        <p:nvSpPr>
          <p:cNvPr id="4" name="Slide Number Placeholder 3"/>
          <p:cNvSpPr>
            <a:spLocks noGrp="1"/>
          </p:cNvSpPr>
          <p:nvPr>
            <p:ph type="sldNum" sz="quarter" idx="10"/>
          </p:nvPr>
        </p:nvSpPr>
        <p:spPr/>
        <p:txBody>
          <a:bodyPr/>
          <a:lstStyle/>
          <a:p>
            <a:fld id="{F8C20599-72D5-4D3C-896E-5BF220CED2FD}" type="slidenum">
              <a:rPr lang="en-US" smtClean="0"/>
              <a:t>17</a:t>
            </a:fld>
            <a:endParaRPr lang="en-US" dirty="0"/>
          </a:p>
        </p:txBody>
      </p:sp>
    </p:spTree>
    <p:extLst>
      <p:ext uri="{BB962C8B-B14F-4D97-AF65-F5344CB8AC3E}">
        <p14:creationId xmlns:p14="http://schemas.microsoft.com/office/powerpoint/2010/main" val="801490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Dogs</a:t>
            </a:r>
            <a:r>
              <a:rPr lang="en-US" dirty="0" smtClean="0"/>
              <a:t>:  The beagle puppy, one of 27, was genetically engineered by ‘deleting’ a gene called myostatin, giving it double the muscle mass of a normal beagle.</a:t>
            </a:r>
          </a:p>
          <a:p>
            <a:r>
              <a:rPr lang="en-US" b="1" dirty="0" smtClean="0"/>
              <a:t>Horses</a:t>
            </a:r>
            <a:r>
              <a:rPr lang="en-US" b="0" dirty="0" smtClean="0"/>
              <a:t>:   </a:t>
            </a:r>
            <a:r>
              <a:rPr lang="en-US" b="0" dirty="0" smtClean="0">
                <a:effectLst/>
              </a:rPr>
              <a:t>Researchers in Argentina have successfully manipulated the gene sequences of cloned horses to create a new breed that is physically superior. The “super horse” was engineered to have improved endurance and stamina, and should be able to run faster and jump higher than other racehorses.</a:t>
            </a:r>
            <a:endParaRPr lang="en-US" dirty="0" smtClean="0"/>
          </a:p>
          <a:p>
            <a:r>
              <a:rPr lang="en-US" b="0" dirty="0" smtClean="0">
                <a:effectLst/>
              </a:rPr>
              <a:t>Scientists at the Kheiron Biotech laboratory used a powerful gene editing tool known as CRISPR.  Expected birth in late 2019.</a:t>
            </a:r>
            <a:endParaRPr lang="en-US" dirty="0" smtClean="0"/>
          </a:p>
          <a:p>
            <a:pPr marL="174708" indent="-174708">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F8C20599-72D5-4D3C-896E-5BF220CED2FD}" type="slidenum">
              <a:rPr lang="en-US" smtClean="0"/>
              <a:t>18</a:t>
            </a:fld>
            <a:endParaRPr lang="en-US" dirty="0"/>
          </a:p>
        </p:txBody>
      </p:sp>
    </p:spTree>
    <p:extLst>
      <p:ext uri="{BB962C8B-B14F-4D97-AF65-F5344CB8AC3E}">
        <p14:creationId xmlns:p14="http://schemas.microsoft.com/office/powerpoint/2010/main" val="113602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IVF = In vitro fertilization</a:t>
            </a: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19</a:t>
            </a:fld>
            <a:endParaRPr lang="en-US" dirty="0"/>
          </a:p>
        </p:txBody>
      </p:sp>
    </p:spTree>
    <p:extLst>
      <p:ext uri="{BB962C8B-B14F-4D97-AF65-F5344CB8AC3E}">
        <p14:creationId xmlns:p14="http://schemas.microsoft.com/office/powerpoint/2010/main" val="388642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MOVIES:  Limitless</a:t>
            </a:r>
            <a:r>
              <a:rPr lang="en-US" dirty="0" smtClean="0"/>
              <a:t>: movie about taking a smart pill. </a:t>
            </a:r>
            <a:r>
              <a:rPr lang="en-US" b="1" i="1" dirty="0" smtClean="0"/>
              <a:t> Her: </a:t>
            </a:r>
            <a:r>
              <a:rPr lang="en-US" b="0" i="0" dirty="0" smtClean="0"/>
              <a:t>movie about man falling in love with a computer.  </a:t>
            </a:r>
            <a:r>
              <a:rPr lang="en-US" b="1" i="1" dirty="0" smtClean="0"/>
              <a:t>Transcendence</a:t>
            </a:r>
            <a:r>
              <a:rPr lang="en-US" b="0" i="0" dirty="0" smtClean="0"/>
              <a:t>: movie where computer reaches technological singularity</a:t>
            </a:r>
            <a:r>
              <a:rPr lang="en-US" b="0" i="0" baseline="0" dirty="0" smtClean="0"/>
              <a:t> (transcendence), with counter-technology movement.</a:t>
            </a:r>
          </a:p>
          <a:p>
            <a:r>
              <a:rPr lang="en-US" b="1" i="1" baseline="0" dirty="0" smtClean="0"/>
              <a:t>Rosicrucianism</a:t>
            </a:r>
            <a:r>
              <a:rPr lang="en-US" b="0" i="0" baseline="0" dirty="0" smtClean="0"/>
              <a:t>: (Webster) a</a:t>
            </a:r>
            <a:r>
              <a:rPr lang="en-US" dirty="0" smtClean="0"/>
              <a:t>n adherent of a 17th and 18th century movement professing esoteric and occult wisdom with emphasis on mysticism and spiritual enlightenment;</a:t>
            </a:r>
            <a:r>
              <a:rPr lang="en-US" baseline="0" dirty="0" smtClean="0"/>
              <a:t> </a:t>
            </a:r>
            <a:r>
              <a:rPr lang="en-US" dirty="0" smtClean="0"/>
              <a:t>Jewish mysticism, and Christian Gnosticism.    2 </a:t>
            </a:r>
            <a:r>
              <a:rPr lang="en-US" b="1" dirty="0" smtClean="0"/>
              <a:t>: </a:t>
            </a:r>
            <a:r>
              <a:rPr lang="en-US" dirty="0" smtClean="0"/>
              <a:t>a member of one of several organizations held to be descended from the Rosicrucians</a:t>
            </a:r>
            <a:r>
              <a:rPr lang="en-US" baseline="0" dirty="0" smtClean="0"/>
              <a:t> such as Free Masons</a:t>
            </a:r>
          </a:p>
          <a:p>
            <a:r>
              <a:rPr lang="en-US" b="1" i="1" baseline="0" dirty="0" smtClean="0"/>
              <a:t>Kabbalah</a:t>
            </a:r>
            <a:r>
              <a:rPr lang="en-US" baseline="0" dirty="0" smtClean="0"/>
              <a:t>:  </a:t>
            </a:r>
            <a:r>
              <a:rPr lang="en-US" b="0" dirty="0" smtClean="0"/>
              <a:t>: (Webster)</a:t>
            </a:r>
            <a:r>
              <a:rPr lang="en-US" b="0" baseline="0" dirty="0" smtClean="0"/>
              <a:t> </a:t>
            </a:r>
            <a:r>
              <a:rPr lang="en-US" dirty="0" smtClean="0"/>
              <a:t>a medieval and modern system of Jewish theosophy, mysticism, and magic marked by belief in creation through emanation (from God, in steps) and a cipher method of interpreting Scripture.</a:t>
            </a:r>
            <a:r>
              <a:rPr lang="en-US" baseline="0" dirty="0" smtClean="0"/>
              <a:t>  </a:t>
            </a:r>
            <a:r>
              <a:rPr lang="en-US" dirty="0" smtClean="0"/>
              <a:t>2 a </a:t>
            </a:r>
            <a:r>
              <a:rPr lang="en-US" b="1" dirty="0" smtClean="0"/>
              <a:t>: </a:t>
            </a:r>
            <a:r>
              <a:rPr lang="en-US" dirty="0" smtClean="0"/>
              <a:t>a traditional, esoteric, occult, or secret matter.</a:t>
            </a:r>
            <a:r>
              <a:rPr lang="en-US" baseline="0" dirty="0" smtClean="0"/>
              <a:t>  </a:t>
            </a:r>
            <a:r>
              <a:rPr lang="en-US" dirty="0" smtClean="0"/>
              <a:t>b </a:t>
            </a:r>
            <a:r>
              <a:rPr lang="en-US" b="1" dirty="0" smtClean="0"/>
              <a:t>: </a:t>
            </a:r>
            <a:r>
              <a:rPr lang="en-US" dirty="0" smtClean="0"/>
              <a:t>esoteric doctrine or mysterious art.</a:t>
            </a:r>
            <a:r>
              <a:rPr lang="en-US" baseline="0" dirty="0" smtClean="0"/>
              <a:t>  Asserts that man is evolving intellectually and at some point in time will become God</a:t>
            </a:r>
          </a:p>
          <a:p>
            <a:r>
              <a:rPr lang="en-US" b="1" i="1" baseline="0" dirty="0" smtClean="0"/>
              <a:t>Golem</a:t>
            </a:r>
            <a:r>
              <a:rPr lang="en-US" baseline="0" dirty="0" smtClean="0"/>
              <a:t>:  </a:t>
            </a:r>
            <a:r>
              <a:rPr lang="en-US" dirty="0" smtClean="0"/>
              <a:t>In Jewish folklore, an animated anthropomorphic being that is magically created entirely from inanimate matter (clay or mud)</a:t>
            </a:r>
          </a:p>
          <a:p>
            <a:r>
              <a:rPr lang="en-US" b="1" i="1" dirty="0" smtClean="0"/>
              <a:t>Cybernetics Group</a:t>
            </a:r>
            <a:r>
              <a:rPr lang="en-US" dirty="0" smtClean="0"/>
              <a:t>: a group of remarkable people who met regularly from 1946 to 1953 to explore the possibility of using scientific ideas that had emerged in the war years (cybernetics, information theory, computer theory) as a basis for interdisciplinary alliances.  Developed the CIA’s MK-Ultra</a:t>
            </a:r>
            <a:r>
              <a:rPr lang="en-US" baseline="0" dirty="0" smtClean="0"/>
              <a:t> (mind control of military enemies) with LSD/Truth serum with hopes to copy what shamans of old did with such drugs for enlightenment (as with apple of Tree of Knowledge…)</a:t>
            </a:r>
          </a:p>
          <a:p>
            <a:r>
              <a:rPr lang="en-US" b="1" i="1" dirty="0" smtClean="0"/>
              <a:t>MK-Ultra</a:t>
            </a:r>
            <a:r>
              <a:rPr lang="en-US" dirty="0" smtClean="0"/>
              <a:t>:  CIA’s “mind-control” program (for supersoldiers) using psychedelic drugs (LSA)</a:t>
            </a:r>
          </a:p>
          <a:p>
            <a:r>
              <a:rPr lang="en-US" b="1" i="1" dirty="0" smtClean="0"/>
              <a:t>Nootropics</a:t>
            </a:r>
            <a:r>
              <a:rPr lang="en-US" b="0" i="0" dirty="0" smtClean="0"/>
              <a:t>:</a:t>
            </a:r>
            <a:r>
              <a:rPr lang="en-US" b="0" i="0" baseline="0" dirty="0" smtClean="0"/>
              <a:t> </a:t>
            </a:r>
            <a:r>
              <a:rPr lang="en-US" dirty="0" smtClean="0"/>
              <a:t>also known as </a:t>
            </a:r>
            <a:r>
              <a:rPr lang="en-US" b="1" dirty="0" smtClean="0"/>
              <a:t>smart drugs</a:t>
            </a:r>
            <a:r>
              <a:rPr lang="en-US" dirty="0" smtClean="0"/>
              <a:t> and </a:t>
            </a:r>
            <a:r>
              <a:rPr lang="en-US" b="1" dirty="0" smtClean="0"/>
              <a:t>cognitive enhancers</a:t>
            </a:r>
            <a:r>
              <a:rPr lang="en-US" dirty="0" smtClean="0"/>
              <a:t>, are drugs, supplements, and other substances that improve cognitive function, particularly executive functions, memory, creativity, or motivation, in healthy individuals.  Enhances cognitive</a:t>
            </a:r>
            <a:r>
              <a:rPr lang="en-US" baseline="0" dirty="0" smtClean="0"/>
              <a:t> responses for Parkinson's, Alzheimer's, Huntington’s, ADHD</a:t>
            </a:r>
            <a:endParaRPr lang="en-US" dirty="0" smtClean="0"/>
          </a:p>
          <a:p>
            <a:r>
              <a:rPr lang="en-US" baseline="0" dirty="0" smtClean="0"/>
              <a:t>“</a:t>
            </a:r>
            <a:r>
              <a:rPr lang="en-US" b="1" baseline="0" dirty="0" smtClean="0"/>
              <a:t>Singularity” </a:t>
            </a:r>
            <a:r>
              <a:rPr lang="en-US" baseline="0" dirty="0" smtClean="0"/>
              <a:t>= (or Technological Singularity) Point in time when artificial intelligence exceeds the mental capabilities of humans.</a:t>
            </a:r>
          </a:p>
          <a:p>
            <a:endParaRPr lang="en-US" dirty="0" smtClean="0"/>
          </a:p>
          <a:p>
            <a:endParaRPr lang="en-US" b="1" i="1" dirty="0"/>
          </a:p>
        </p:txBody>
      </p:sp>
      <p:sp>
        <p:nvSpPr>
          <p:cNvPr id="4" name="Slide Number Placeholder 3"/>
          <p:cNvSpPr>
            <a:spLocks noGrp="1"/>
          </p:cNvSpPr>
          <p:nvPr>
            <p:ph type="sldNum" sz="quarter" idx="10"/>
          </p:nvPr>
        </p:nvSpPr>
        <p:spPr/>
        <p:txBody>
          <a:bodyPr/>
          <a:lstStyle/>
          <a:p>
            <a:fld id="{F8C20599-72D5-4D3C-896E-5BF220CED2FD}" type="slidenum">
              <a:rPr lang="en-US" smtClean="0"/>
              <a:t>2</a:t>
            </a:fld>
            <a:endParaRPr lang="en-US" dirty="0"/>
          </a:p>
        </p:txBody>
      </p:sp>
    </p:spTree>
    <p:extLst>
      <p:ext uri="{BB962C8B-B14F-4D97-AF65-F5344CB8AC3E}">
        <p14:creationId xmlns:p14="http://schemas.microsoft.com/office/powerpoint/2010/main" val="1903025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20</a:t>
            </a:fld>
            <a:endParaRPr lang="en-US" dirty="0"/>
          </a:p>
        </p:txBody>
      </p:sp>
    </p:spTree>
    <p:extLst>
      <p:ext uri="{BB962C8B-B14F-4D97-AF65-F5344CB8AC3E}">
        <p14:creationId xmlns:p14="http://schemas.microsoft.com/office/powerpoint/2010/main" val="349299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18 minute Elon Musk video</a:t>
            </a:r>
            <a:r>
              <a:rPr lang="en-US" dirty="0" smtClean="0"/>
              <a:t>;</a:t>
            </a:r>
            <a:r>
              <a:rPr lang="en-US" baseline="0" dirty="0" smtClean="0"/>
              <a:t> he finishes at 8 minute mark; go to 14 minutes</a:t>
            </a: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21</a:t>
            </a:fld>
            <a:endParaRPr lang="en-US" dirty="0"/>
          </a:p>
        </p:txBody>
      </p:sp>
    </p:spTree>
    <p:extLst>
      <p:ext uri="{BB962C8B-B14F-4D97-AF65-F5344CB8AC3E}">
        <p14:creationId xmlns:p14="http://schemas.microsoft.com/office/powerpoint/2010/main" val="2392598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BCI = Brain Computer Interface</a:t>
            </a:r>
            <a:r>
              <a:rPr lang="en-US" baseline="0" dirty="0" smtClean="0"/>
              <a:t> </a:t>
            </a:r>
          </a:p>
          <a:p>
            <a:pPr marL="174708" indent="-174708">
              <a:buFont typeface="Arial" panose="020B0604020202020204" pitchFamily="34" charset="0"/>
              <a:buChar char="•"/>
            </a:pPr>
            <a:r>
              <a:rPr lang="en-US" baseline="0" dirty="0" smtClean="0"/>
              <a:t>EEG technology in  2015-6, Brazil</a:t>
            </a:r>
          </a:p>
          <a:p>
            <a:pPr marL="174708"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F8C20599-72D5-4D3C-896E-5BF220CED2FD}" type="slidenum">
              <a:rPr lang="en-US" smtClean="0"/>
              <a:t>22</a:t>
            </a:fld>
            <a:endParaRPr lang="en-US" dirty="0"/>
          </a:p>
        </p:txBody>
      </p:sp>
    </p:spTree>
    <p:extLst>
      <p:ext uri="{BB962C8B-B14F-4D97-AF65-F5344CB8AC3E}">
        <p14:creationId xmlns:p14="http://schemas.microsoft.com/office/powerpoint/2010/main" val="3336647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23</a:t>
            </a:fld>
            <a:endParaRPr lang="en-US" dirty="0"/>
          </a:p>
        </p:txBody>
      </p:sp>
    </p:spTree>
    <p:extLst>
      <p:ext uri="{BB962C8B-B14F-4D97-AF65-F5344CB8AC3E}">
        <p14:creationId xmlns:p14="http://schemas.microsoft.com/office/powerpoint/2010/main" val="676557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Super-Soldiers</a:t>
            </a:r>
            <a:r>
              <a:rPr lang="en-US" dirty="0" smtClean="0"/>
              <a:t>:</a:t>
            </a:r>
            <a:r>
              <a:rPr lang="en-US" baseline="0" dirty="0" smtClean="0"/>
              <a:t>  U</a:t>
            </a:r>
            <a:r>
              <a:rPr lang="en-US" dirty="0" smtClean="0"/>
              <a:t>nlike the metallic, clunky suit of Iron Man, these military operators need to move with great mobility; therefore, the suits will be made with a “liquid body armor” that transforms into solid within milliseconds when a magnetic field or an electric current is applied through the material.</a:t>
            </a:r>
          </a:p>
          <a:p>
            <a:pPr defTabSz="931774">
              <a:defRPr/>
            </a:pPr>
            <a:endParaRPr lang="en-US" dirty="0" smtClean="0"/>
          </a:p>
          <a:p>
            <a:pPr defTabSz="931774">
              <a:defRPr/>
            </a:pPr>
            <a:r>
              <a:rPr lang="en-US" dirty="0" smtClean="0"/>
              <a:t>The </a:t>
            </a:r>
            <a:r>
              <a:rPr lang="en-US" b="1" dirty="0" smtClean="0"/>
              <a:t>Borg</a:t>
            </a:r>
            <a:r>
              <a:rPr lang="en-US" dirty="0" smtClean="0"/>
              <a:t> are a fictional alien group that appear as recurring antagonists in the </a:t>
            </a:r>
            <a:r>
              <a:rPr lang="en-US" i="1" dirty="0" smtClean="0"/>
              <a:t>Star Trek</a:t>
            </a:r>
            <a:r>
              <a:rPr lang="en-US" dirty="0" smtClean="0"/>
              <a:t> franchise. The Borg are a vast collection of "drones", or cybernetic organisms, linked in a hive mind called "the Collective" or "the Hive". The Borg co-opt the technology and knowledge of other alien species to the Collective via a process of "assimilation“.</a:t>
            </a:r>
          </a:p>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24</a:t>
            </a:fld>
            <a:endParaRPr lang="en-US" dirty="0"/>
          </a:p>
        </p:txBody>
      </p:sp>
    </p:spTree>
    <p:extLst>
      <p:ext uri="{BB962C8B-B14F-4D97-AF65-F5344CB8AC3E}">
        <p14:creationId xmlns:p14="http://schemas.microsoft.com/office/powerpoint/2010/main" val="3274161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Currently it is optional but some employees have reported peer pressure to “get chipped”.  Common in EU</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USES</a:t>
            </a:r>
            <a:r>
              <a:rPr lang="en-US" dirty="0" smtClean="0"/>
              <a:t>:  Animals that are lost, pet doors, vaccination proof, wildlife tracking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PEOPLE:  Good:  medical records, building security/access, missing persons, fugitives, vending machines, public transportation,</a:t>
            </a:r>
            <a:r>
              <a:rPr lang="en-US" baseline="0" dirty="0" smtClean="0"/>
              <a:t>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PEOPLE:   Bad:   political repression, compromise privacy,   (Some States with laws prohibiting mandatory requirement)</a:t>
            </a:r>
            <a:endParaRPr lang="en-US" dirty="0" smtClean="0"/>
          </a:p>
          <a:p>
            <a:pPr marL="171450" indent="-171450">
              <a:buFont typeface="Arial" panose="020B0604020202020204" pitchFamily="34" charset="0"/>
              <a:buChar char="•"/>
            </a:pPr>
            <a:r>
              <a:rPr lang="en-US" dirty="0" smtClean="0"/>
              <a:t>The initiative, which is entirely optional for employees at snack stall supplier Three Square Market (32M), will implant radio-frequency identification (RFID) chips in staff members' hands in between their thumb and forefinger</a:t>
            </a: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25</a:t>
            </a:fld>
            <a:endParaRPr lang="en-US" dirty="0"/>
          </a:p>
        </p:txBody>
      </p:sp>
    </p:spTree>
    <p:extLst>
      <p:ext uri="{BB962C8B-B14F-4D97-AF65-F5344CB8AC3E}">
        <p14:creationId xmlns:p14="http://schemas.microsoft.com/office/powerpoint/2010/main" val="1219075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26</a:t>
            </a:fld>
            <a:endParaRPr lang="en-US" dirty="0"/>
          </a:p>
        </p:txBody>
      </p:sp>
    </p:spTree>
    <p:extLst>
      <p:ext uri="{BB962C8B-B14F-4D97-AF65-F5344CB8AC3E}">
        <p14:creationId xmlns:p14="http://schemas.microsoft.com/office/powerpoint/2010/main" val="4192956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Tracy Atkins, a Transhuman advocate, graphically shows how humanity will go through positive and negative</a:t>
            </a:r>
            <a:r>
              <a:rPr lang="en-US" baseline="0" dirty="0" smtClean="0"/>
              <a:t> stages of “familiarity” along the road to Transhumanism.  During the negative periods, the newness/uniqueness of the progressive changes will result in “uncanny  valley” situations where humans will react against the movement either emotionally or even violently.  But, in the end he believes the complete Transhuman change will prevail, and we become “virtual human, godlike beings”…  Do you think people of God will follow this predicted path???</a:t>
            </a:r>
          </a:p>
          <a:p>
            <a:endParaRPr lang="en-US" baseline="0" dirty="0" smtClean="0"/>
          </a:p>
          <a:p>
            <a:r>
              <a:rPr lang="en-US" dirty="0" smtClean="0"/>
              <a:t>Bunraku is Japan's professional puppet theater. Developed primarily in the 17th and 18th centuries, it is one of the four forms of Japanese classical theater, the others being kabuki, noh, and kyogen. The term bunraku comes from Bunraku-za, the name of the only commercial bunraku theater to survive into the modern era</a:t>
            </a: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27</a:t>
            </a:fld>
            <a:endParaRPr lang="en-US" dirty="0"/>
          </a:p>
        </p:txBody>
      </p:sp>
    </p:spTree>
    <p:extLst>
      <p:ext uri="{BB962C8B-B14F-4D97-AF65-F5344CB8AC3E}">
        <p14:creationId xmlns:p14="http://schemas.microsoft.com/office/powerpoint/2010/main" val="730402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Transgenic</a:t>
            </a:r>
            <a:r>
              <a:rPr lang="en-US" dirty="0" smtClean="0"/>
              <a:t>: of, relating to, or denoting an organism that contains genetic material into which DNA from an unrelated organism has been artificially introduced.</a:t>
            </a:r>
          </a:p>
          <a:p>
            <a:r>
              <a:rPr lang="en-US" b="1" dirty="0" smtClean="0"/>
              <a:t>Nephilim</a:t>
            </a:r>
            <a:r>
              <a:rPr lang="en-US" b="0" dirty="0" smtClean="0"/>
              <a:t> were giants</a:t>
            </a:r>
            <a:r>
              <a:rPr lang="en-US" b="0" baseline="0" dirty="0" smtClean="0"/>
              <a:t> resulting from hybridizing human with angelic genes.  The Book of Enoch describes the Nephilim as resulting from cross breeding of humans with a special class of angels known as Watchers.  The latter also taught man acts of war, witchcraft, sorcery, and more sinful deeds.</a:t>
            </a:r>
            <a:endParaRPr lang="en-US" b="1" dirty="0"/>
          </a:p>
        </p:txBody>
      </p:sp>
      <p:sp>
        <p:nvSpPr>
          <p:cNvPr id="4" name="Slide Number Placeholder 3"/>
          <p:cNvSpPr>
            <a:spLocks noGrp="1"/>
          </p:cNvSpPr>
          <p:nvPr>
            <p:ph type="sldNum" sz="quarter" idx="10"/>
          </p:nvPr>
        </p:nvSpPr>
        <p:spPr/>
        <p:txBody>
          <a:bodyPr/>
          <a:lstStyle/>
          <a:p>
            <a:fld id="{F8C20599-72D5-4D3C-896E-5BF220CED2FD}" type="slidenum">
              <a:rPr lang="en-US" smtClean="0"/>
              <a:t>28</a:t>
            </a:fld>
            <a:endParaRPr lang="en-US" dirty="0"/>
          </a:p>
        </p:txBody>
      </p:sp>
    </p:spTree>
    <p:extLst>
      <p:ext uri="{BB962C8B-B14F-4D97-AF65-F5344CB8AC3E}">
        <p14:creationId xmlns:p14="http://schemas.microsoft.com/office/powerpoint/2010/main" val="1499286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29</a:t>
            </a:fld>
            <a:endParaRPr lang="en-US" dirty="0"/>
          </a:p>
        </p:txBody>
      </p:sp>
    </p:spTree>
    <p:extLst>
      <p:ext uri="{BB962C8B-B14F-4D97-AF65-F5344CB8AC3E}">
        <p14:creationId xmlns:p14="http://schemas.microsoft.com/office/powerpoint/2010/main" val="206756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3</a:t>
            </a:fld>
            <a:endParaRPr lang="en-US" dirty="0"/>
          </a:p>
        </p:txBody>
      </p:sp>
    </p:spTree>
    <p:extLst>
      <p:ext uri="{BB962C8B-B14F-4D97-AF65-F5344CB8AC3E}">
        <p14:creationId xmlns:p14="http://schemas.microsoft.com/office/powerpoint/2010/main" val="3028380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 Net = BCI connection between all people whereby we could communicate</a:t>
            </a:r>
            <a:r>
              <a:rPr lang="en-US" baseline="0" dirty="0" smtClean="0"/>
              <a:t> with everyone with thoughts</a:t>
            </a: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30</a:t>
            </a:fld>
            <a:endParaRPr lang="en-US" dirty="0"/>
          </a:p>
        </p:txBody>
      </p:sp>
    </p:spTree>
    <p:extLst>
      <p:ext uri="{BB962C8B-B14F-4D97-AF65-F5344CB8AC3E}">
        <p14:creationId xmlns:p14="http://schemas.microsoft.com/office/powerpoint/2010/main" val="4035133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Aubrey de Gray</a:t>
            </a:r>
            <a:r>
              <a:rPr lang="en-US" dirty="0" smtClean="0"/>
              <a:t>, biomedical gerontologist, believes we</a:t>
            </a:r>
            <a:r>
              <a:rPr lang="en-US" baseline="0" dirty="0" smtClean="0"/>
              <a:t> can’t allow ourselves to believe in immortality</a:t>
            </a:r>
          </a:p>
          <a:p>
            <a:pPr marL="174708" indent="-174708">
              <a:buFont typeface="Arial" panose="020B0604020202020204" pitchFamily="34" charset="0"/>
              <a:buChar char="•"/>
            </a:pPr>
            <a:r>
              <a:rPr lang="en-US" b="1" baseline="0" dirty="0" smtClean="0"/>
              <a:t>Stochastic</a:t>
            </a:r>
            <a:r>
              <a:rPr lang="en-US" baseline="0" dirty="0" smtClean="0"/>
              <a:t> = </a:t>
            </a:r>
            <a:r>
              <a:rPr lang="en-US" dirty="0" smtClean="0"/>
              <a:t>randomly determined; having a random probability distribution or pattern that may be analyzed statistically but may not be predicted precisely.</a:t>
            </a:r>
          </a:p>
          <a:p>
            <a:pPr marL="174708" indent="-174708">
              <a:buFont typeface="Arial" panose="020B0604020202020204" pitchFamily="34" charset="0"/>
              <a:buChar char="•"/>
            </a:pPr>
            <a:r>
              <a:rPr lang="en-US" dirty="0" smtClean="0"/>
              <a:t>Efficacy = the ability to produce a desired or intended result.  Falsify: the act of disproving a proposition, hypothesis, or theory </a:t>
            </a:r>
          </a:p>
          <a:p>
            <a:pPr marL="174708" indent="-174708">
              <a:buFont typeface="Arial" panose="020B0604020202020204" pitchFamily="34" charset="0"/>
              <a:buChar char="•"/>
            </a:pPr>
            <a:r>
              <a:rPr lang="en-US" b="1" dirty="0" smtClean="0"/>
              <a:t>Oxidative</a:t>
            </a:r>
            <a:r>
              <a:rPr lang="en-US" b="1" baseline="0" dirty="0" smtClean="0"/>
              <a:t> Damage = Free radicals or Reactive Oxygen Species (ROS) </a:t>
            </a:r>
            <a:r>
              <a:rPr lang="en-US" baseline="0" dirty="0" smtClean="0"/>
              <a:t>produced in mitochondria including Superoxide Anion        (</a:t>
            </a:r>
            <a:r>
              <a:rPr lang="en-US" sz="800" dirty="0"/>
              <a:t>O</a:t>
            </a:r>
            <a:r>
              <a:rPr lang="en-US" sz="800" baseline="30000" dirty="0"/>
              <a:t>−</a:t>
            </a:r>
            <a:r>
              <a:rPr lang="en-US" sz="800" baseline="-25000" dirty="0"/>
              <a:t>2</a:t>
            </a:r>
            <a:r>
              <a:rPr lang="en-US" sz="500" dirty="0"/>
              <a:t>), hydrogen peroxide, and hydroxyl free radical.  Free radicals at just right concentration, speed up wound healing process and kill pathogens.  At too great of concertation can cause Oxidative Stress and harm tissues.  Two naturally enzymes or antioxidants (superoxide dismutase and catalase) act to deactivate free radicals, changing them to hydrogen peroxide and then to water</a:t>
            </a: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31</a:t>
            </a:fld>
            <a:endParaRPr lang="en-US" dirty="0"/>
          </a:p>
        </p:txBody>
      </p:sp>
    </p:spTree>
    <p:extLst>
      <p:ext uri="{BB962C8B-B14F-4D97-AF65-F5344CB8AC3E}">
        <p14:creationId xmlns:p14="http://schemas.microsoft.com/office/powerpoint/2010/main" val="3953857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32</a:t>
            </a:fld>
            <a:endParaRPr lang="en-US" dirty="0"/>
          </a:p>
        </p:txBody>
      </p:sp>
    </p:spTree>
    <p:extLst>
      <p:ext uri="{BB962C8B-B14F-4D97-AF65-F5344CB8AC3E}">
        <p14:creationId xmlns:p14="http://schemas.microsoft.com/office/powerpoint/2010/main" val="400497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a:t>
            </a:r>
            <a:r>
              <a:rPr lang="en-US" b="1" dirty="0" smtClean="0"/>
              <a:t>NAD</a:t>
            </a:r>
            <a:r>
              <a:rPr lang="en-US" dirty="0" smtClean="0"/>
              <a:t> itself is difficult to administer directly to humans, its precursors—</a:t>
            </a:r>
            <a:r>
              <a:rPr lang="en-US" b="1" dirty="0" smtClean="0"/>
              <a:t>nicotinamide riboside (NR</a:t>
            </a:r>
            <a:r>
              <a:rPr lang="en-US" dirty="0" smtClean="0"/>
              <a:t>) and </a:t>
            </a:r>
            <a:r>
              <a:rPr lang="en-US" b="1" dirty="0" smtClean="0"/>
              <a:t>nicotinamide mononucleotide (NMN)—</a:t>
            </a:r>
            <a:r>
              <a:rPr lang="en-US" dirty="0" smtClean="0"/>
              <a:t>are promising natural compounds with which to augment NAD levels in the cells and the body. Both NR and NMN have been shown to be beneficial to ameliorate complications in glucose metabolism, cardiovascular and neural functions, and stem cell maintenance, and even promote longevity in some models. For NR, several clinical studies have already been ongoing in the US and Europe.  </a:t>
            </a:r>
          </a:p>
          <a:p>
            <a:r>
              <a:rPr lang="en-US" b="1" dirty="0" smtClean="0"/>
              <a:t>Telomerase:</a:t>
            </a:r>
            <a:r>
              <a:rPr lang="en-US" b="1" baseline="0" dirty="0" smtClean="0"/>
              <a:t> </a:t>
            </a:r>
            <a:r>
              <a:rPr lang="en-US" b="0" baseline="0" dirty="0" smtClean="0"/>
              <a:t>resets decreasing telomere length on chromosomes, which get progressively shorter with each cellular division.  When telomere length is restored, organism lives longer, healthier life</a:t>
            </a:r>
            <a:endParaRPr lang="en-US" b="1" dirty="0"/>
          </a:p>
        </p:txBody>
      </p:sp>
      <p:sp>
        <p:nvSpPr>
          <p:cNvPr id="4" name="Slide Number Placeholder 3"/>
          <p:cNvSpPr>
            <a:spLocks noGrp="1"/>
          </p:cNvSpPr>
          <p:nvPr>
            <p:ph type="sldNum" sz="quarter" idx="10"/>
          </p:nvPr>
        </p:nvSpPr>
        <p:spPr/>
        <p:txBody>
          <a:bodyPr/>
          <a:lstStyle/>
          <a:p>
            <a:fld id="{F8C20599-72D5-4D3C-896E-5BF220CED2FD}" type="slidenum">
              <a:rPr lang="en-US" smtClean="0"/>
              <a:t>33</a:t>
            </a:fld>
            <a:endParaRPr lang="en-US" dirty="0"/>
          </a:p>
        </p:txBody>
      </p:sp>
    </p:spTree>
    <p:extLst>
      <p:ext uri="{BB962C8B-B14F-4D97-AF65-F5344CB8AC3E}">
        <p14:creationId xmlns:p14="http://schemas.microsoft.com/office/powerpoint/2010/main" val="833046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High Costs</a:t>
            </a:r>
            <a:r>
              <a:rPr lang="en-US" dirty="0" smtClean="0"/>
              <a:t>: Insurances likely won’t pay for it because it is NOT</a:t>
            </a:r>
            <a:r>
              <a:rPr lang="en-US" baseline="0" dirty="0" smtClean="0"/>
              <a:t> a medical necessity; i.e., its not a disease.  So it may turn out that only the wealthy can indulge.  Could develop into a posthuman world of “haves and have-nots”.  Costs may come down as supply and demand increase</a:t>
            </a:r>
          </a:p>
          <a:p>
            <a:pPr marL="174708" indent="-174708">
              <a:buFont typeface="Arial" panose="020B0604020202020204" pitchFamily="34" charset="0"/>
              <a:buChar char="•"/>
            </a:pPr>
            <a:r>
              <a:rPr lang="en-US" b="1" baseline="0" dirty="0" smtClean="0"/>
              <a:t>Should We Play God</a:t>
            </a:r>
            <a:r>
              <a:rPr lang="en-US" b="0" baseline="0" dirty="0" smtClean="0"/>
              <a:t>:  Since we are made in God’s Image per Genesis 1:27, we are compelled to try to be like Him; “Whenever we create, design, invent, etc., we manifest the image of God.”  Humans 2.0, p 129.  Example of usurping His authority is the Tower of Babel per Gen. 11:1-8</a:t>
            </a:r>
          </a:p>
          <a:p>
            <a:pPr marL="174708" indent="-174708">
              <a:buFont typeface="Arial" panose="020B0604020202020204" pitchFamily="34" charset="0"/>
              <a:buChar char="•"/>
            </a:pPr>
            <a:r>
              <a:rPr lang="en-US" b="1" dirty="0" smtClean="0"/>
              <a:t>Human Embryo Cells</a:t>
            </a:r>
            <a:r>
              <a:rPr lang="en-US" dirty="0" smtClean="0"/>
              <a:t> or </a:t>
            </a:r>
            <a:r>
              <a:rPr lang="en-US" b="1" dirty="0" smtClean="0"/>
              <a:t>Stem Cells Therapies:   </a:t>
            </a:r>
            <a:r>
              <a:rPr lang="en-US" b="0" dirty="0" smtClean="0"/>
              <a:t>Believing</a:t>
            </a:r>
            <a:r>
              <a:rPr lang="en-US" b="0" baseline="0" dirty="0" smtClean="0"/>
              <a:t> that the fertilized egg is a human, the latter is the alternative of choice.  My personal story is of using a donor’s stem cells to replace my defective bone marrow cells, for Acute Myeloid Leukemia (AML)…  (Cancer patients with tumors can usually get by with their own stem cells so there is no fear of rejection).  For me, Graft Verses Host Disease (GVHD) could be an issue if my donor’s cells begin to reject my body—After nine months I have had no GVHD, so thank you Lord Jesus!</a:t>
            </a:r>
          </a:p>
          <a:p>
            <a:pPr marL="174708" indent="-174708">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F8C20599-72D5-4D3C-896E-5BF220CED2FD}" type="slidenum">
              <a:rPr lang="en-US" smtClean="0"/>
              <a:t>34</a:t>
            </a:fld>
            <a:endParaRPr lang="en-US" dirty="0"/>
          </a:p>
        </p:txBody>
      </p:sp>
    </p:spTree>
    <p:extLst>
      <p:ext uri="{BB962C8B-B14F-4D97-AF65-F5344CB8AC3E}">
        <p14:creationId xmlns:p14="http://schemas.microsoft.com/office/powerpoint/2010/main" val="2295651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Totipotent</a:t>
            </a:r>
            <a:r>
              <a:rPr lang="en-US" baseline="0" dirty="0" smtClean="0"/>
              <a:t> = cells that can be used for repair of any organ and tissues, from Morula (16 cells)</a:t>
            </a:r>
          </a:p>
          <a:p>
            <a:r>
              <a:rPr lang="en-US" baseline="0" dirty="0" smtClean="0"/>
              <a:t>Pluripotent = cells that can be used for repair of most organs and tissues (from inner mast cells of blastocyst)</a:t>
            </a:r>
          </a:p>
          <a:p>
            <a:r>
              <a:rPr lang="en-US" baseline="0" dirty="0" smtClean="0"/>
              <a:t>Unipotent = cells that can be use for repair of certain organs and tissues</a:t>
            </a:r>
          </a:p>
          <a:p>
            <a:r>
              <a:rPr lang="en-US" i="1" baseline="0" dirty="0" smtClean="0"/>
              <a:t>In Vitro</a:t>
            </a:r>
            <a:r>
              <a:rPr lang="en-US" baseline="0" dirty="0" smtClean="0"/>
              <a:t> = in glass</a:t>
            </a:r>
          </a:p>
          <a:p>
            <a:r>
              <a:rPr lang="en-US" i="1" baseline="0" dirty="0" smtClean="0"/>
              <a:t>In Vivo </a:t>
            </a:r>
            <a:r>
              <a:rPr lang="en-US" baseline="0" dirty="0" smtClean="0"/>
              <a:t>= in (or on) organism</a:t>
            </a:r>
          </a:p>
          <a:p>
            <a:r>
              <a:rPr lang="en-US" i="1" baseline="0" dirty="0" smtClean="0"/>
              <a:t>In Situ </a:t>
            </a:r>
            <a:r>
              <a:rPr lang="en-US" baseline="0" dirty="0" smtClean="0"/>
              <a:t>= in place (geology, archaeology…)</a:t>
            </a: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35</a:t>
            </a:fld>
            <a:endParaRPr lang="en-US" dirty="0"/>
          </a:p>
        </p:txBody>
      </p:sp>
    </p:spTree>
    <p:extLst>
      <p:ext uri="{BB962C8B-B14F-4D97-AF65-F5344CB8AC3E}">
        <p14:creationId xmlns:p14="http://schemas.microsoft.com/office/powerpoint/2010/main" val="3010185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 typeface="Arial" panose="020B0604020202020204" pitchFamily="34" charset="0"/>
              <a:buChar char="•"/>
              <a:defRPr/>
            </a:pPr>
            <a:r>
              <a:rPr lang="en-US" b="1" dirty="0" smtClean="0"/>
              <a:t>Eugenics:  </a:t>
            </a:r>
            <a:r>
              <a:rPr lang="en-US" dirty="0" smtClean="0"/>
              <a:t>This is the selection of those who can breed based on their superior genetic qualities, and prevention of others from breeding based on their inferior genetic qualities.  Popular in U.S. at turn of 19</a:t>
            </a:r>
            <a:r>
              <a:rPr lang="en-US" baseline="30000" dirty="0" smtClean="0"/>
              <a:t>th</a:t>
            </a:r>
            <a:r>
              <a:rPr lang="en-US" dirty="0" smtClean="0"/>
              <a:t> Century, but corrupted by Nazi is 1930’s—think of Holocaust… </a:t>
            </a:r>
          </a:p>
          <a:p>
            <a:pPr marL="232943" indent="-232943" defTabSz="931774">
              <a:buFont typeface="Arial" panose="020B0604020202020204" pitchFamily="34" charset="0"/>
              <a:buChar char="•"/>
              <a:defRPr/>
            </a:pPr>
            <a:r>
              <a:rPr lang="en-US" b="1" dirty="0" smtClean="0"/>
              <a:t>Technology Addicts:</a:t>
            </a:r>
            <a:r>
              <a:rPr lang="en-US" b="0" baseline="0" dirty="0" smtClean="0"/>
              <a:t>  Although humans thrive and desire technology, which separates us from all other creatures because it is one attribute of our being made in </a:t>
            </a:r>
            <a:r>
              <a:rPr lang="en-US" dirty="0" smtClean="0"/>
              <a:t> God’s Image.  </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F8C20599-72D5-4D3C-896E-5BF220CED2FD}" type="slidenum">
              <a:rPr lang="en-US" smtClean="0"/>
              <a:t>36</a:t>
            </a:fld>
            <a:endParaRPr lang="en-US" dirty="0"/>
          </a:p>
        </p:txBody>
      </p:sp>
    </p:spTree>
    <p:extLst>
      <p:ext uri="{BB962C8B-B14F-4D97-AF65-F5344CB8AC3E}">
        <p14:creationId xmlns:p14="http://schemas.microsoft.com/office/powerpoint/2010/main" val="2780810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37</a:t>
            </a:fld>
            <a:endParaRPr lang="en-US" dirty="0"/>
          </a:p>
        </p:txBody>
      </p:sp>
    </p:spTree>
    <p:extLst>
      <p:ext uri="{BB962C8B-B14F-4D97-AF65-F5344CB8AC3E}">
        <p14:creationId xmlns:p14="http://schemas.microsoft.com/office/powerpoint/2010/main" val="809027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Aug. 2019.   A Spanish scientist has grown the world's first-ever human-monkey hybrid in a lab in </a:t>
            </a:r>
            <a:r>
              <a:rPr lang="en-US" b="1" dirty="0" smtClean="0">
                <a:effectLst/>
              </a:rPr>
              <a:t>China</a:t>
            </a:r>
            <a:r>
              <a:rPr lang="en-US" dirty="0" smtClean="0"/>
              <a:t> which was viable and could have been born — but the process was aborted.    They injected the embryo with human stem cells — which are capable of creating any type of tissue — into the embryo.</a:t>
            </a:r>
          </a:p>
          <a:p>
            <a:r>
              <a:rPr lang="en-US" dirty="0" smtClean="0"/>
              <a:t>Although the breakthrough experiment is an important step towards using animals for human organ transplants, it had to take place in Chine to avoid 'legal issues'.    The embryo was destroyed at 14 days of gestation — a point dubbed the 'red line' — meaning that </a:t>
            </a:r>
            <a:r>
              <a:rPr lang="en-US" dirty="0" smtClean="0">
                <a:effectLst/>
              </a:rPr>
              <a:t>the embryo could not develop a central nervous system.    </a:t>
            </a:r>
            <a:r>
              <a:rPr lang="en-US" dirty="0" smtClean="0"/>
              <a:t>Juan Carlos Izpisúa Belmonte was also responsible for creating the first human pig hybrid in 2017. </a:t>
            </a:r>
          </a:p>
          <a:p>
            <a:r>
              <a:rPr lang="en-US" dirty="0" smtClean="0"/>
              <a:t>Note:  fetal heartbeat at 5.5-6 weeks into gestation.  In 5-6 weeks of gestation, brain starts sending electrical</a:t>
            </a:r>
            <a:r>
              <a:rPr lang="en-US" baseline="0" dirty="0" smtClean="0"/>
              <a:t> signals…</a:t>
            </a:r>
            <a:endParaRPr lang="en-US" dirty="0" smtClean="0"/>
          </a:p>
          <a:p>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38</a:t>
            </a:fld>
            <a:endParaRPr lang="en-US" dirty="0"/>
          </a:p>
        </p:txBody>
      </p:sp>
    </p:spTree>
    <p:extLst>
      <p:ext uri="{BB962C8B-B14F-4D97-AF65-F5344CB8AC3E}">
        <p14:creationId xmlns:p14="http://schemas.microsoft.com/office/powerpoint/2010/main" val="2894317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Egoism:  </a:t>
            </a:r>
            <a:r>
              <a:rPr lang="en-US" b="0" dirty="0" smtClean="0"/>
              <a:t>could apply to nations too, and thus little control by larger group or other nations;</a:t>
            </a:r>
            <a:r>
              <a:rPr lang="en-US" b="0" baseline="0" dirty="0" smtClean="0"/>
              <a:t> it translates into “I-ism”, as with Friedrich Nietzsche, Ayn Rand, Thomas Hobbes</a:t>
            </a:r>
          </a:p>
          <a:p>
            <a:pPr marL="174708" indent="-174708">
              <a:buFont typeface="Arial" panose="020B0604020202020204" pitchFamily="34" charset="0"/>
              <a:buChar char="•"/>
            </a:pPr>
            <a:r>
              <a:rPr lang="en-US" b="1" baseline="0" dirty="0" smtClean="0"/>
              <a:t>Utilitarianism</a:t>
            </a:r>
            <a:r>
              <a:rPr lang="en-US" b="0" baseline="0" dirty="0" smtClean="0"/>
              <a:t>:  </a:t>
            </a:r>
          </a:p>
          <a:p>
            <a:pPr marL="174708" indent="-174708">
              <a:buFont typeface="Arial" panose="020B0604020202020204" pitchFamily="34" charset="0"/>
              <a:buChar char="•"/>
            </a:pPr>
            <a:r>
              <a:rPr lang="en-US" b="1" baseline="0" dirty="0" smtClean="0"/>
              <a:t>Relativism</a:t>
            </a:r>
            <a:r>
              <a:rPr lang="en-US" b="0" baseline="0" dirty="0" smtClean="0"/>
              <a:t>:   </a:t>
            </a:r>
          </a:p>
          <a:p>
            <a:pPr marL="174708" indent="-174708">
              <a:buFont typeface="Arial" panose="020B0604020202020204" pitchFamily="34" charset="0"/>
              <a:buChar char="•"/>
            </a:pPr>
            <a:r>
              <a:rPr lang="en-US" b="1" baseline="0" dirty="0" smtClean="0"/>
              <a:t>Pragmatism</a:t>
            </a:r>
            <a:r>
              <a:rPr lang="en-US" b="0" baseline="0" dirty="0" smtClean="0"/>
              <a:t>:  Doing what works best—that which is practical</a:t>
            </a:r>
            <a:endParaRPr lang="en-US" b="0" dirty="0" smtClean="0"/>
          </a:p>
          <a:p>
            <a:pPr marL="174708" indent="-174708">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F8C20599-72D5-4D3C-896E-5BF220CED2FD}" type="slidenum">
              <a:rPr lang="en-US" smtClean="0"/>
              <a:t>39</a:t>
            </a:fld>
            <a:endParaRPr lang="en-US" dirty="0"/>
          </a:p>
        </p:txBody>
      </p:sp>
    </p:spTree>
    <p:extLst>
      <p:ext uri="{BB962C8B-B14F-4D97-AF65-F5344CB8AC3E}">
        <p14:creationId xmlns:p14="http://schemas.microsoft.com/office/powerpoint/2010/main" val="163478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4</a:t>
            </a:fld>
            <a:endParaRPr lang="en-US" dirty="0"/>
          </a:p>
        </p:txBody>
      </p:sp>
    </p:spTree>
    <p:extLst>
      <p:ext uri="{BB962C8B-B14F-4D97-AF65-F5344CB8AC3E}">
        <p14:creationId xmlns:p14="http://schemas.microsoft.com/office/powerpoint/2010/main" val="1655908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Differ by Kind and not Degree </a:t>
            </a:r>
            <a:r>
              <a:rPr lang="en-US" dirty="0" smtClean="0"/>
              <a:t>(counter</a:t>
            </a:r>
            <a:r>
              <a:rPr lang="en-US" baseline="0" dirty="0" smtClean="0"/>
              <a:t> to </a:t>
            </a:r>
            <a:r>
              <a:rPr lang="en-US" dirty="0" smtClean="0"/>
              <a:t>Charles</a:t>
            </a:r>
            <a:r>
              <a:rPr lang="en-US" baseline="0" dirty="0" smtClean="0"/>
              <a:t> </a:t>
            </a:r>
            <a:r>
              <a:rPr lang="en-US" baseline="0" dirty="0" smtClean="0"/>
              <a:t>Darwin’s </a:t>
            </a:r>
            <a:r>
              <a:rPr lang="en-US" i="1" baseline="0" dirty="0" smtClean="0"/>
              <a:t>Descent of  Man, and Selection in Relation to Sex</a:t>
            </a:r>
            <a:r>
              <a:rPr lang="en-US" i="0" baseline="0" dirty="0" smtClean="0"/>
              <a:t>)</a:t>
            </a:r>
          </a:p>
          <a:p>
            <a:pPr marL="174708" indent="-174708" defTabSz="931774">
              <a:buFont typeface="Arial" panose="020B0604020202020204" pitchFamily="34" charset="0"/>
              <a:buChar char="•"/>
              <a:defRPr/>
            </a:pPr>
            <a:r>
              <a:rPr lang="en-US" b="1" dirty="0" smtClean="0"/>
              <a:t>Spiritually we have a Resemblance, Relational, and Representative kinship with God:  </a:t>
            </a:r>
            <a:r>
              <a:rPr lang="en-US" b="0" dirty="0" smtClean="0"/>
              <a:t>Note:</a:t>
            </a:r>
            <a:r>
              <a:rPr lang="en-US" b="0" baseline="0" dirty="0" smtClean="0"/>
              <a:t> historically spiritual Resemblance was primary but now Relational and Representative are popular.  </a:t>
            </a:r>
            <a:r>
              <a:rPr lang="en-US" b="0" dirty="0" smtClean="0"/>
              <a:t>We</a:t>
            </a:r>
            <a:r>
              <a:rPr lang="en-US" b="0" baseline="0" dirty="0" smtClean="0"/>
              <a:t> have innate moral compass and sense of justice; We intuitively know there exist a God and we desire to worship and pray to Him;  We relate to God, other people, and his creation;  We engage in symbolic thought (language, writing, time, advanced art, music, literature, science, inventing).</a:t>
            </a:r>
          </a:p>
          <a:p>
            <a:pPr marL="174708" indent="-174708" defTabSz="931774">
              <a:buFont typeface="Arial" panose="020B0604020202020204" pitchFamily="34" charset="0"/>
              <a:buChar char="•"/>
              <a:defRPr/>
            </a:pPr>
            <a:r>
              <a:rPr lang="en-US" b="1" dirty="0" smtClean="0"/>
              <a:t>Open-Ended Generative Capacity :</a:t>
            </a:r>
            <a:r>
              <a:rPr lang="en-US" b="0" dirty="0" smtClean="0"/>
              <a:t>  Scientists have found</a:t>
            </a:r>
            <a:r>
              <a:rPr lang="en-US" b="0" baseline="0" dirty="0" smtClean="0"/>
              <a:t> that human subjects’ brain wave patterns become synchronized when two people are conversing on mutual subjects (sports, movies, music, travel, etc.)</a:t>
            </a:r>
            <a:endParaRPr lang="en-US" b="1"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40</a:t>
            </a:fld>
            <a:endParaRPr lang="en-US" dirty="0"/>
          </a:p>
        </p:txBody>
      </p:sp>
    </p:spTree>
    <p:extLst>
      <p:ext uri="{BB962C8B-B14F-4D97-AF65-F5344CB8AC3E}">
        <p14:creationId xmlns:p14="http://schemas.microsoft.com/office/powerpoint/2010/main" val="2926332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Brain Size/Shape</a:t>
            </a:r>
            <a:r>
              <a:rPr lang="en-US" dirty="0" smtClean="0"/>
              <a:t>:  Neanderthal have an underdeveloped </a:t>
            </a:r>
            <a:r>
              <a:rPr lang="en-US" b="1" dirty="0" smtClean="0"/>
              <a:t>parietal lobe </a:t>
            </a:r>
            <a:r>
              <a:rPr lang="en-US" dirty="0" smtClean="0"/>
              <a:t>(top center</a:t>
            </a:r>
            <a:r>
              <a:rPr lang="en-US" baseline="0" dirty="0" smtClean="0"/>
              <a:t> of brain), which is important for language, math, sense of self, and religious experiences.  Also, the part of their brain dealing with social networking is smaller.  Consequently their cognitive capacity was inferior to humans </a:t>
            </a:r>
          </a:p>
          <a:p>
            <a:pPr marL="174708" indent="-174708">
              <a:buFont typeface="Arial" panose="020B0604020202020204" pitchFamily="34" charset="0"/>
              <a:buChar char="•"/>
            </a:pPr>
            <a:r>
              <a:rPr lang="en-US" b="1" baseline="0" dirty="0" smtClean="0"/>
              <a:t>Childhood Growth:  </a:t>
            </a:r>
            <a:r>
              <a:rPr lang="en-US" b="0" baseline="0" dirty="0" smtClean="0"/>
              <a:t>Humans have a protracted period of childhood  </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F8C20599-72D5-4D3C-896E-5BF220CED2FD}" type="slidenum">
              <a:rPr lang="en-US" smtClean="0"/>
              <a:t>41</a:t>
            </a:fld>
            <a:endParaRPr lang="en-US" dirty="0"/>
          </a:p>
        </p:txBody>
      </p:sp>
    </p:spTree>
    <p:extLst>
      <p:ext uri="{BB962C8B-B14F-4D97-AF65-F5344CB8AC3E}">
        <p14:creationId xmlns:p14="http://schemas.microsoft.com/office/powerpoint/2010/main" val="3987547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Created Human</a:t>
            </a:r>
            <a:r>
              <a:rPr lang="en-US" b="1" baseline="0" dirty="0" smtClean="0"/>
              <a:t> Beings</a:t>
            </a:r>
            <a:r>
              <a:rPr lang="en-US" baseline="0" dirty="0" smtClean="0"/>
              <a:t>:  Gen. 1:26-27, 2:7 says humans have a dual type of creation from God:  </a:t>
            </a:r>
            <a:r>
              <a:rPr lang="en-US" b="1" i="1" baseline="0" dirty="0" smtClean="0"/>
              <a:t>Asa</a:t>
            </a:r>
            <a:r>
              <a:rPr lang="en-US" baseline="0" dirty="0" smtClean="0"/>
              <a:t>, meaning creation of our physical body from existing materials (dust of earth, standardized body plan), and </a:t>
            </a:r>
            <a:r>
              <a:rPr lang="en-US" b="1" i="1" baseline="0" dirty="0" smtClean="0"/>
              <a:t>Bara</a:t>
            </a:r>
            <a:r>
              <a:rPr lang="en-US" baseline="0" dirty="0" smtClean="0"/>
              <a:t>, meaning creation of our spirit that resulted from God’s breath.</a:t>
            </a:r>
          </a:p>
          <a:p>
            <a:pPr marL="174708" indent="-174708">
              <a:buFont typeface="Arial" panose="020B0604020202020204" pitchFamily="34" charset="0"/>
              <a:buChar char="•"/>
            </a:pPr>
            <a:r>
              <a:rPr lang="en-US" b="1" baseline="0" dirty="0" smtClean="0"/>
              <a:t>Murder</a:t>
            </a:r>
            <a:r>
              <a:rPr lang="en-US" baseline="0" dirty="0" smtClean="0"/>
              <a:t>: “In killing a human being, a murderer demonstrates his contempt for God as well as for his fellow man.”  (NIV footnotes for Gen 9:6)</a:t>
            </a: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42</a:t>
            </a:fld>
            <a:endParaRPr lang="en-US" dirty="0"/>
          </a:p>
        </p:txBody>
      </p:sp>
    </p:spTree>
    <p:extLst>
      <p:ext uri="{BB962C8B-B14F-4D97-AF65-F5344CB8AC3E}">
        <p14:creationId xmlns:p14="http://schemas.microsoft.com/office/powerpoint/2010/main" val="348805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5,000 genetic disorders repair could alleviate untold pain and suffering</a:t>
            </a: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43</a:t>
            </a:fld>
            <a:endParaRPr lang="en-US" dirty="0"/>
          </a:p>
        </p:txBody>
      </p:sp>
    </p:spTree>
    <p:extLst>
      <p:ext uri="{BB962C8B-B14F-4D97-AF65-F5344CB8AC3E}">
        <p14:creationId xmlns:p14="http://schemas.microsoft.com/office/powerpoint/2010/main" val="1393577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44</a:t>
            </a:fld>
            <a:endParaRPr lang="en-US" dirty="0"/>
          </a:p>
        </p:txBody>
      </p:sp>
    </p:spTree>
    <p:extLst>
      <p:ext uri="{BB962C8B-B14F-4D97-AF65-F5344CB8AC3E}">
        <p14:creationId xmlns:p14="http://schemas.microsoft.com/office/powerpoint/2010/main" val="18969860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45</a:t>
            </a:fld>
            <a:endParaRPr lang="en-US" dirty="0"/>
          </a:p>
        </p:txBody>
      </p:sp>
    </p:spTree>
    <p:extLst>
      <p:ext uri="{BB962C8B-B14F-4D97-AF65-F5344CB8AC3E}">
        <p14:creationId xmlns:p14="http://schemas.microsoft.com/office/powerpoint/2010/main" val="2814301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46</a:t>
            </a:fld>
            <a:endParaRPr lang="en-US" dirty="0"/>
          </a:p>
        </p:txBody>
      </p:sp>
    </p:spTree>
    <p:extLst>
      <p:ext uri="{BB962C8B-B14F-4D97-AF65-F5344CB8AC3E}">
        <p14:creationId xmlns:p14="http://schemas.microsoft.com/office/powerpoint/2010/main" val="2885539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Myth of Progress</a:t>
            </a:r>
            <a:r>
              <a:rPr lang="en-US" dirty="0" smtClean="0"/>
              <a:t>:  belief that humanity/history/science has advanced and is continuing to advance and inevitably</a:t>
            </a:r>
            <a:r>
              <a:rPr lang="en-US" baseline="0" dirty="0" smtClean="0"/>
              <a:t> will advance in the future; there is an imperfect present but a fulfilled and perfect </a:t>
            </a:r>
            <a:r>
              <a:rPr lang="en-US" baseline="0" dirty="0" smtClean="0"/>
              <a:t>future</a:t>
            </a:r>
          </a:p>
          <a:p>
            <a:pPr marL="171450" indent="-171450">
              <a:buFont typeface="Arial" panose="020B0604020202020204" pitchFamily="34" charset="0"/>
              <a:buChar char="•"/>
            </a:pPr>
            <a:r>
              <a:rPr lang="en-US" b="1" baseline="0" dirty="0" smtClean="0"/>
              <a:t>Eschatology:</a:t>
            </a:r>
            <a:r>
              <a:rPr lang="en-US" b="0" baseline="0" dirty="0" smtClean="0"/>
              <a:t>  </a:t>
            </a:r>
            <a:r>
              <a:rPr lang="en-US" dirty="0" smtClean="0"/>
              <a:t>the part of theology concerned with death, judgment, and the final destiny of the soul and of humankind</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47</a:t>
            </a:fld>
            <a:endParaRPr lang="en-US" dirty="0"/>
          </a:p>
        </p:txBody>
      </p:sp>
    </p:spTree>
    <p:extLst>
      <p:ext uri="{BB962C8B-B14F-4D97-AF65-F5344CB8AC3E}">
        <p14:creationId xmlns:p14="http://schemas.microsoft.com/office/powerpoint/2010/main" val="24102648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48</a:t>
            </a:fld>
            <a:endParaRPr lang="en-US" dirty="0"/>
          </a:p>
        </p:txBody>
      </p:sp>
    </p:spTree>
    <p:extLst>
      <p:ext uri="{BB962C8B-B14F-4D97-AF65-F5344CB8AC3E}">
        <p14:creationId xmlns:p14="http://schemas.microsoft.com/office/powerpoint/2010/main" val="165644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49</a:t>
            </a:fld>
            <a:endParaRPr lang="en-US" dirty="0"/>
          </a:p>
        </p:txBody>
      </p:sp>
    </p:spTree>
    <p:extLst>
      <p:ext uri="{BB962C8B-B14F-4D97-AF65-F5344CB8AC3E}">
        <p14:creationId xmlns:p14="http://schemas.microsoft.com/office/powerpoint/2010/main" val="306867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5</a:t>
            </a:fld>
            <a:endParaRPr lang="en-US" dirty="0"/>
          </a:p>
        </p:txBody>
      </p:sp>
    </p:spTree>
    <p:extLst>
      <p:ext uri="{BB962C8B-B14F-4D97-AF65-F5344CB8AC3E}">
        <p14:creationId xmlns:p14="http://schemas.microsoft.com/office/powerpoint/2010/main" val="419584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Mormon transhumanists </a:t>
            </a:r>
            <a:r>
              <a:rPr lang="en-US" dirty="0" smtClean="0"/>
              <a:t>believe the coming leaps in science and technology will help them realize the Mormon promise of achieving perfect, immortal bodies and becoming Gods</a:t>
            </a: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6</a:t>
            </a:fld>
            <a:endParaRPr lang="en-US" dirty="0"/>
          </a:p>
        </p:txBody>
      </p:sp>
    </p:spTree>
    <p:extLst>
      <p:ext uri="{BB962C8B-B14F-4D97-AF65-F5344CB8AC3E}">
        <p14:creationId xmlns:p14="http://schemas.microsoft.com/office/powerpoint/2010/main" val="108430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7</a:t>
            </a:fld>
            <a:endParaRPr lang="en-US" dirty="0"/>
          </a:p>
        </p:txBody>
      </p:sp>
    </p:spTree>
    <p:extLst>
      <p:ext uri="{BB962C8B-B14F-4D97-AF65-F5344CB8AC3E}">
        <p14:creationId xmlns:p14="http://schemas.microsoft.com/office/powerpoint/2010/main" val="265960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Enlightenment</a:t>
            </a:r>
            <a:r>
              <a:rPr lang="en-US" baseline="0" dirty="0" smtClean="0"/>
              <a:t>  a movement initially influenced by the Scientific Revolution, advocated by French scientist/philosopher Rene Descartes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8</a:t>
            </a:fld>
            <a:endParaRPr lang="en-US" dirty="0"/>
          </a:p>
        </p:txBody>
      </p:sp>
    </p:spTree>
    <p:extLst>
      <p:ext uri="{BB962C8B-B14F-4D97-AF65-F5344CB8AC3E}">
        <p14:creationId xmlns:p14="http://schemas.microsoft.com/office/powerpoint/2010/main" val="3077653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20599-72D5-4D3C-896E-5BF220CED2FD}" type="slidenum">
              <a:rPr lang="en-US" smtClean="0"/>
              <a:t>9</a:t>
            </a:fld>
            <a:endParaRPr lang="en-US" dirty="0"/>
          </a:p>
        </p:txBody>
      </p:sp>
    </p:spTree>
    <p:extLst>
      <p:ext uri="{BB962C8B-B14F-4D97-AF65-F5344CB8AC3E}">
        <p14:creationId xmlns:p14="http://schemas.microsoft.com/office/powerpoint/2010/main" val="218583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FADA971-7932-4231-AE5E-439A16A2DDBB}" type="datetimeFigureOut">
              <a:rPr lang="en-US" smtClean="0"/>
              <a:t>8/16/2019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1338385-16A3-4D84-A478-6C0216B6A3EB}"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027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ADA971-7932-4231-AE5E-439A16A2DDBB}" type="datetimeFigureOut">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38385-16A3-4D84-A478-6C0216B6A3EB}" type="slidenum">
              <a:rPr lang="en-US" smtClean="0"/>
              <a:t>‹#›</a:t>
            </a:fld>
            <a:endParaRPr lang="en-US" dirty="0"/>
          </a:p>
        </p:txBody>
      </p:sp>
    </p:spTree>
    <p:extLst>
      <p:ext uri="{BB962C8B-B14F-4D97-AF65-F5344CB8AC3E}">
        <p14:creationId xmlns:p14="http://schemas.microsoft.com/office/powerpoint/2010/main" val="82849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ADA971-7932-4231-AE5E-439A16A2DDBB}" type="datetimeFigureOut">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38385-16A3-4D84-A478-6C0216B6A3EB}" type="slidenum">
              <a:rPr lang="en-US" smtClean="0"/>
              <a:t>‹#›</a:t>
            </a:fld>
            <a:endParaRPr lang="en-US" dirty="0"/>
          </a:p>
        </p:txBody>
      </p:sp>
    </p:spTree>
    <p:extLst>
      <p:ext uri="{BB962C8B-B14F-4D97-AF65-F5344CB8AC3E}">
        <p14:creationId xmlns:p14="http://schemas.microsoft.com/office/powerpoint/2010/main" val="192675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ADA971-7932-4231-AE5E-439A16A2DDBB}" type="datetimeFigureOut">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38385-16A3-4D84-A478-6C0216B6A3EB}" type="slidenum">
              <a:rPr lang="en-US" smtClean="0"/>
              <a:t>‹#›</a:t>
            </a:fld>
            <a:endParaRPr lang="en-US" dirty="0"/>
          </a:p>
        </p:txBody>
      </p:sp>
    </p:spTree>
    <p:extLst>
      <p:ext uri="{BB962C8B-B14F-4D97-AF65-F5344CB8AC3E}">
        <p14:creationId xmlns:p14="http://schemas.microsoft.com/office/powerpoint/2010/main" val="2335311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FADA971-7932-4231-AE5E-439A16A2DDBB}" type="datetimeFigureOut">
              <a:rPr lang="en-US" smtClean="0"/>
              <a:t>8/16/2019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1338385-16A3-4D84-A478-6C0216B6A3EB}"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995441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ADA971-7932-4231-AE5E-439A16A2DDBB}" type="datetimeFigureOut">
              <a:rPr lang="en-US" smtClean="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38385-16A3-4D84-A478-6C0216B6A3EB}" type="slidenum">
              <a:rPr lang="en-US" smtClean="0"/>
              <a:t>‹#›</a:t>
            </a:fld>
            <a:endParaRPr lang="en-US" dirty="0"/>
          </a:p>
        </p:txBody>
      </p:sp>
    </p:spTree>
    <p:extLst>
      <p:ext uri="{BB962C8B-B14F-4D97-AF65-F5344CB8AC3E}">
        <p14:creationId xmlns:p14="http://schemas.microsoft.com/office/powerpoint/2010/main" val="4013567421"/>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ADA971-7932-4231-AE5E-439A16A2DDBB}" type="datetimeFigureOut">
              <a:rPr lang="en-US" smtClean="0"/>
              <a:t>8/16/2019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38385-16A3-4D84-A478-6C0216B6A3EB}" type="slidenum">
              <a:rPr lang="en-US" smtClean="0"/>
              <a:t>‹#›</a:t>
            </a:fld>
            <a:endParaRPr lang="en-US" dirty="0"/>
          </a:p>
        </p:txBody>
      </p:sp>
    </p:spTree>
    <p:extLst>
      <p:ext uri="{BB962C8B-B14F-4D97-AF65-F5344CB8AC3E}">
        <p14:creationId xmlns:p14="http://schemas.microsoft.com/office/powerpoint/2010/main" val="739736998"/>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ADA971-7932-4231-AE5E-439A16A2DDBB}" type="datetimeFigureOut">
              <a:rPr lang="en-US" smtClean="0"/>
              <a:t>8/16/2019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38385-16A3-4D84-A478-6C0216B6A3EB}" type="slidenum">
              <a:rPr lang="en-US" smtClean="0"/>
              <a:t>‹#›</a:t>
            </a:fld>
            <a:endParaRPr lang="en-US" dirty="0"/>
          </a:p>
        </p:txBody>
      </p:sp>
    </p:spTree>
    <p:extLst>
      <p:ext uri="{BB962C8B-B14F-4D97-AF65-F5344CB8AC3E}">
        <p14:creationId xmlns:p14="http://schemas.microsoft.com/office/powerpoint/2010/main" val="235375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DA971-7932-4231-AE5E-439A16A2DDBB}" type="datetimeFigureOut">
              <a:rPr lang="en-US" smtClean="0"/>
              <a:t>8/16/2019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338385-16A3-4D84-A478-6C0216B6A3EB}" type="slidenum">
              <a:rPr lang="en-US" smtClean="0"/>
              <a:t>‹#›</a:t>
            </a:fld>
            <a:endParaRPr lang="en-US" dirty="0"/>
          </a:p>
        </p:txBody>
      </p:sp>
    </p:spTree>
    <p:extLst>
      <p:ext uri="{BB962C8B-B14F-4D97-AF65-F5344CB8AC3E}">
        <p14:creationId xmlns:p14="http://schemas.microsoft.com/office/powerpoint/2010/main" val="313681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BFADA971-7932-4231-AE5E-439A16A2DDBB}" type="datetimeFigureOut">
              <a:rPr lang="en-US" smtClean="0"/>
              <a:t>8/16/2019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A1338385-16A3-4D84-A478-6C0216B6A3EB}"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3637544"/>
      </p:ext>
    </p:extLst>
  </p:cSld>
  <p:clrMapOvr>
    <a:masterClrMapping/>
  </p:clrMapOvr>
  <p:extLst mod="1">
    <p:ext uri="{DCECCB84-F9BA-43D5-87BE-67443E8EF086}">
      <p15:sldGuideLst xmlns="" xmlns:p15="http://schemas.microsoft.com/office/powerpoint/2012/main">
        <p15:guide id="4294967295"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BFADA971-7932-4231-AE5E-439A16A2DDBB}" type="datetimeFigureOut">
              <a:rPr lang="en-US" smtClean="0"/>
              <a:t>8/16/2019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A1338385-16A3-4D84-A478-6C0216B6A3EB}" type="slidenum">
              <a:rPr lang="en-US" smtClean="0"/>
              <a:t>‹#›</a:t>
            </a:fld>
            <a:endParaRPr lang="en-US" dirty="0"/>
          </a:p>
        </p:txBody>
      </p:sp>
    </p:spTree>
    <p:extLst>
      <p:ext uri="{BB962C8B-B14F-4D97-AF65-F5344CB8AC3E}">
        <p14:creationId xmlns:p14="http://schemas.microsoft.com/office/powerpoint/2010/main" val="6058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duotone>
              <a:schemeClr val="accent6">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FADA971-7932-4231-AE5E-439A16A2DDBB}" type="datetimeFigureOut">
              <a:rPr lang="en-US" smtClean="0"/>
              <a:t>8/16/2019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1338385-16A3-4D84-A478-6C0216B6A3EB}"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319009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net.com/news/elon-musk-neuralink-works-monkeys-human-test-brain-computer-interface-in-202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video.search.yahoo.com/search/video?fr=jnazafzv&amp;p=microchip+implant+in+hand#id=3&amp;vid=95b452b86e29eca1a6e674dff69e9658&amp;action=view"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00026"/>
            <a:ext cx="10178322" cy="1485900"/>
          </a:xfrm>
        </p:spPr>
        <p:txBody>
          <a:bodyPr>
            <a:normAutofit fontScale="90000"/>
          </a:bodyPr>
          <a:lstStyle/>
          <a:p>
            <a:pPr algn="ctr"/>
            <a:r>
              <a:rPr lang="en-US" sz="6600" dirty="0" smtClean="0"/>
              <a:t>TRANSHUMANISM</a:t>
            </a:r>
            <a:br>
              <a:rPr lang="en-US" sz="6600" dirty="0" smtClean="0"/>
            </a:br>
            <a:r>
              <a:rPr lang="en-US" sz="3600" dirty="0" smtClean="0"/>
              <a:t>The Elevation of humans To a “Posthuman” state</a:t>
            </a:r>
            <a:endParaRPr lang="en-US" sz="3600" dirty="0"/>
          </a:p>
        </p:txBody>
      </p:sp>
      <p:sp>
        <p:nvSpPr>
          <p:cNvPr id="3" name="Content Placeholder 2"/>
          <p:cNvSpPr>
            <a:spLocks noGrp="1"/>
          </p:cNvSpPr>
          <p:nvPr>
            <p:ph idx="1"/>
          </p:nvPr>
        </p:nvSpPr>
        <p:spPr/>
        <p:txBody>
          <a:bodyPr>
            <a:normAutofit/>
          </a:bodyPr>
          <a:lstStyle/>
          <a:p>
            <a:pPr algn="ctr"/>
            <a:r>
              <a:rPr lang="en-US" sz="3200" dirty="0" smtClean="0"/>
              <a:t>Paradoxes Sunday School Class</a:t>
            </a:r>
          </a:p>
          <a:p>
            <a:pPr algn="ctr"/>
            <a:r>
              <a:rPr lang="en-US" sz="3200" dirty="0" smtClean="0"/>
              <a:t>August 11, 18, 2019</a:t>
            </a:r>
          </a:p>
          <a:p>
            <a:pPr algn="ctr"/>
            <a:r>
              <a:rPr lang="en-US" sz="1800" dirty="0" smtClean="0"/>
              <a:t>Mark Durham</a:t>
            </a:r>
            <a:endParaRPr lang="en-US" sz="1800" dirty="0"/>
          </a:p>
        </p:txBody>
      </p:sp>
    </p:spTree>
    <p:extLst>
      <p:ext uri="{BB962C8B-B14F-4D97-AF65-F5344CB8AC3E}">
        <p14:creationId xmlns:p14="http://schemas.microsoft.com/office/powerpoint/2010/main" val="2649662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82385"/>
            <a:ext cx="11335657" cy="1228701"/>
          </a:xfrm>
        </p:spPr>
        <p:txBody>
          <a:bodyPr>
            <a:normAutofit fontScale="90000"/>
          </a:bodyPr>
          <a:lstStyle/>
          <a:p>
            <a:pPr algn="ctr"/>
            <a:r>
              <a:rPr lang="en-US" dirty="0" smtClean="0"/>
              <a:t>Transhumanism: A few of the  leaders</a:t>
            </a:r>
            <a:endParaRPr lang="en-US" dirty="0"/>
          </a:p>
        </p:txBody>
      </p:sp>
      <p:sp>
        <p:nvSpPr>
          <p:cNvPr id="3" name="Content Placeholder 2"/>
          <p:cNvSpPr>
            <a:spLocks noGrp="1"/>
          </p:cNvSpPr>
          <p:nvPr>
            <p:ph idx="1"/>
          </p:nvPr>
        </p:nvSpPr>
        <p:spPr>
          <a:xfrm>
            <a:off x="478971" y="1567543"/>
            <a:ext cx="11437258" cy="4688114"/>
          </a:xfrm>
        </p:spPr>
        <p:txBody>
          <a:bodyPr>
            <a:noAutofit/>
          </a:bodyPr>
          <a:lstStyle/>
          <a:p>
            <a:r>
              <a:rPr lang="en-US" sz="2400" b="1" dirty="0" smtClean="0"/>
              <a:t>Nick Bostrom</a:t>
            </a:r>
            <a:r>
              <a:rPr lang="en-US" sz="2400" dirty="0" smtClean="0"/>
              <a:t>:  Oxford U.,  Institute for Ethics and Emerging Technologies</a:t>
            </a:r>
          </a:p>
          <a:p>
            <a:r>
              <a:rPr lang="en-US" sz="2400" b="1" dirty="0" smtClean="0"/>
              <a:t>Aubrey de Gray</a:t>
            </a:r>
            <a:r>
              <a:rPr lang="en-US" sz="2400" dirty="0" smtClean="0"/>
              <a:t>:  Biomedical gerontologist,  Runs SENS Foundation &amp; The Methuselah Foundation</a:t>
            </a:r>
          </a:p>
          <a:p>
            <a:r>
              <a:rPr lang="en-US" sz="2400" b="1" dirty="0" smtClean="0"/>
              <a:t>Eric Drexler:  </a:t>
            </a:r>
            <a:r>
              <a:rPr lang="en-US" sz="2400" dirty="0" smtClean="0"/>
              <a:t>Engineer at Foresight Institute, Molecular Nanotechnologist</a:t>
            </a:r>
          </a:p>
          <a:p>
            <a:r>
              <a:rPr lang="en-US" sz="2400" b="1" dirty="0" smtClean="0"/>
              <a:t>James Hughes</a:t>
            </a:r>
            <a:r>
              <a:rPr lang="en-US" sz="2400" dirty="0" smtClean="0"/>
              <a:t>:  Sociologist/Bioethicist,  Director Institute for Ethics and Emerging Technologies (IEET)</a:t>
            </a:r>
          </a:p>
          <a:p>
            <a:r>
              <a:rPr lang="en-US" sz="2400" b="1" dirty="0" smtClean="0"/>
              <a:t>Raymond Kurzweil</a:t>
            </a:r>
            <a:r>
              <a:rPr lang="en-US" sz="2400" dirty="0" smtClean="0"/>
              <a:t>:  Scientist/Inventor/Futurist, Director of Engineering at Google</a:t>
            </a:r>
          </a:p>
          <a:p>
            <a:r>
              <a:rPr lang="en-US" sz="2400" b="1" dirty="0" smtClean="0"/>
              <a:t>Anders Sandberg</a:t>
            </a:r>
            <a:r>
              <a:rPr lang="en-US" sz="2400" dirty="0" smtClean="0"/>
              <a:t>:  Neuroscience Researcher &amp; Futurist, works in Cognitive Enhancement</a:t>
            </a:r>
          </a:p>
          <a:p>
            <a:r>
              <a:rPr lang="en-US" sz="2400" b="1" dirty="0" smtClean="0"/>
              <a:t>Kevin Warwick</a:t>
            </a:r>
            <a:r>
              <a:rPr lang="en-US" sz="2400" dirty="0" smtClean="0"/>
              <a:t>:  Professor of Cybernetics at Reading U, England, work includes AI</a:t>
            </a:r>
            <a:endParaRPr lang="en-US" sz="2400" b="1" dirty="0"/>
          </a:p>
        </p:txBody>
      </p:sp>
    </p:spTree>
    <p:extLst>
      <p:ext uri="{BB962C8B-B14F-4D97-AF65-F5344CB8AC3E}">
        <p14:creationId xmlns:p14="http://schemas.microsoft.com/office/powerpoint/2010/main" val="1547239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38" y="382385"/>
            <a:ext cx="11015662" cy="1089228"/>
          </a:xfrm>
        </p:spPr>
        <p:txBody>
          <a:bodyPr/>
          <a:lstStyle/>
          <a:p>
            <a:r>
              <a:rPr lang="en-US" dirty="0" smtClean="0"/>
              <a:t>The first step: genetic engineering</a:t>
            </a:r>
            <a:endParaRPr lang="en-US" dirty="0"/>
          </a:p>
        </p:txBody>
      </p:sp>
      <p:sp>
        <p:nvSpPr>
          <p:cNvPr id="3" name="Content Placeholder 2"/>
          <p:cNvSpPr>
            <a:spLocks noGrp="1"/>
          </p:cNvSpPr>
          <p:nvPr>
            <p:ph idx="1"/>
          </p:nvPr>
        </p:nvSpPr>
        <p:spPr>
          <a:xfrm>
            <a:off x="157843" y="1364343"/>
            <a:ext cx="11915774" cy="5355771"/>
          </a:xfrm>
        </p:spPr>
        <p:txBody>
          <a:bodyPr>
            <a:normAutofit/>
          </a:bodyPr>
          <a:lstStyle/>
          <a:p>
            <a:r>
              <a:rPr lang="en-US" b="1" dirty="0" smtClean="0"/>
              <a:t>Single Gene Mutations </a:t>
            </a:r>
            <a:r>
              <a:rPr lang="en-US" dirty="0" smtClean="0"/>
              <a:t>cause 5000 – 10000 disorders, including sickle cell disease, Huntington’s disease, amyotrophic lateral sclerosis (ALS), cystic fibrosis, muscular dystrophy…</a:t>
            </a:r>
          </a:p>
          <a:p>
            <a:r>
              <a:rPr lang="en-US" b="1" dirty="0" smtClean="0"/>
              <a:t>Gene Therapy</a:t>
            </a:r>
            <a:r>
              <a:rPr lang="en-US" dirty="0" smtClean="0"/>
              <a:t>, a process where specialized techniques are used to deliver healthy gene DNA into patients suffering from genetic mutation(s).   Some of those techniques use the following: </a:t>
            </a:r>
          </a:p>
          <a:p>
            <a:pPr lvl="1"/>
            <a:r>
              <a:rPr lang="en-US" sz="2000" b="1" dirty="0" smtClean="0"/>
              <a:t>Retrovirus</a:t>
            </a:r>
            <a:r>
              <a:rPr lang="en-US" sz="2000" dirty="0" smtClean="0"/>
              <a:t> (modified virus vector) used to deliver a healthy ADASCID gene into patients’ </a:t>
            </a:r>
            <a:r>
              <a:rPr lang="en-US" sz="2000" b="1" dirty="0" smtClean="0"/>
              <a:t>T cells, </a:t>
            </a:r>
            <a:r>
              <a:rPr lang="en-US" sz="2000" dirty="0" smtClean="0"/>
              <a:t>early 1990’s</a:t>
            </a:r>
            <a:endParaRPr lang="en-US" sz="2000" b="1" dirty="0" smtClean="0"/>
          </a:p>
          <a:p>
            <a:pPr lvl="2"/>
            <a:r>
              <a:rPr lang="en-US" sz="2000" dirty="0" smtClean="0"/>
              <a:t>Setbacks followed until 2009 when successes began for such genetic disorders as Leber’s congenital amaurosis (causes blindness), b-thalassemia (causes hemoglobin malfunction), and lipoprotein lipase (causes elevated triglycerides)</a:t>
            </a:r>
          </a:p>
          <a:p>
            <a:pPr lvl="1"/>
            <a:r>
              <a:rPr lang="en-US" sz="2000" b="1" dirty="0" smtClean="0"/>
              <a:t>Enzymes</a:t>
            </a:r>
            <a:r>
              <a:rPr lang="en-US" sz="2000" dirty="0" smtClean="0"/>
              <a:t> (nucleases) used to cut out defective DNA strands in nucleus to repair or replace with corrected DNA</a:t>
            </a:r>
          </a:p>
          <a:p>
            <a:pPr lvl="2"/>
            <a:r>
              <a:rPr lang="en-US" sz="2000" dirty="0" smtClean="0"/>
              <a:t>Trial use for HIV (AIDS) to disable receptor protein CCR5 on T cells, resulting in some relief of systems</a:t>
            </a:r>
          </a:p>
          <a:p>
            <a:pPr lvl="2"/>
            <a:r>
              <a:rPr lang="en-US" sz="2000" dirty="0" smtClean="0"/>
              <a:t>Hopeful but expensive and difficult to use</a:t>
            </a:r>
            <a:endParaRPr lang="en-US" sz="2000" dirty="0"/>
          </a:p>
          <a:p>
            <a:pPr marL="0" indent="0">
              <a:buNone/>
            </a:pPr>
            <a:endParaRPr lang="en-US" dirty="0"/>
          </a:p>
        </p:txBody>
      </p:sp>
    </p:spTree>
    <p:extLst>
      <p:ext uri="{BB962C8B-B14F-4D97-AF65-F5344CB8AC3E}">
        <p14:creationId xmlns:p14="http://schemas.microsoft.com/office/powerpoint/2010/main" val="404472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257" y="382385"/>
            <a:ext cx="10660743" cy="1156129"/>
          </a:xfrm>
        </p:spPr>
        <p:txBody>
          <a:bodyPr/>
          <a:lstStyle/>
          <a:p>
            <a:r>
              <a:rPr lang="en-US" dirty="0"/>
              <a:t>The first step: genetic engineering</a:t>
            </a:r>
          </a:p>
        </p:txBody>
      </p:sp>
      <p:sp>
        <p:nvSpPr>
          <p:cNvPr id="3" name="Content Placeholder 2"/>
          <p:cNvSpPr>
            <a:spLocks noGrp="1"/>
          </p:cNvSpPr>
          <p:nvPr>
            <p:ph idx="1"/>
          </p:nvPr>
        </p:nvSpPr>
        <p:spPr>
          <a:xfrm>
            <a:off x="537029" y="1175658"/>
            <a:ext cx="10892971" cy="5471886"/>
          </a:xfrm>
        </p:spPr>
        <p:txBody>
          <a:bodyPr>
            <a:normAutofit/>
          </a:bodyPr>
          <a:lstStyle/>
          <a:p>
            <a:pPr lvl="1"/>
            <a:r>
              <a:rPr lang="en-US" sz="2000" b="1" dirty="0"/>
              <a:t>CRISPR-Cas9</a:t>
            </a:r>
            <a:r>
              <a:rPr lang="en-US" sz="2000" dirty="0"/>
              <a:t> is a natural occurring genetic modifier found in bacteria that protects them from virus or plasmid attack.  </a:t>
            </a:r>
          </a:p>
          <a:p>
            <a:pPr lvl="2"/>
            <a:r>
              <a:rPr lang="en-US" sz="2000" dirty="0"/>
              <a:t>Breakthrough came in 2012 when researchers discovered how bacteria (</a:t>
            </a:r>
            <a:r>
              <a:rPr lang="en-US" sz="2000" i="1" dirty="0"/>
              <a:t>Streptococcus pyogenes</a:t>
            </a:r>
            <a:r>
              <a:rPr lang="en-US" sz="2000" dirty="0"/>
              <a:t>) can become immune to viral attack and how the process could be exploited for gene editing</a:t>
            </a:r>
          </a:p>
          <a:p>
            <a:pPr lvl="2"/>
            <a:r>
              <a:rPr lang="en-US" sz="2000" b="1" dirty="0" smtClean="0"/>
              <a:t>Gene </a:t>
            </a:r>
            <a:r>
              <a:rPr lang="en-US" sz="2000" b="1" dirty="0"/>
              <a:t>Editing Therapy</a:t>
            </a:r>
            <a:r>
              <a:rPr lang="en-US" sz="2000" dirty="0"/>
              <a:t>:  5,000 genetic disorders of single gene mutations plague humanity which </a:t>
            </a:r>
            <a:r>
              <a:rPr lang="en-US" sz="2000" dirty="0" smtClean="0"/>
              <a:t>should become </a:t>
            </a:r>
            <a:r>
              <a:rPr lang="en-US" sz="2000" dirty="0"/>
              <a:t>repairable with </a:t>
            </a:r>
            <a:r>
              <a:rPr lang="en-US" sz="2000" dirty="0" smtClean="0"/>
              <a:t>CRISPR-Cas9.    Early </a:t>
            </a:r>
            <a:r>
              <a:rPr lang="en-US" sz="2000" dirty="0"/>
              <a:t>positive results for the following genetic disorders are promising</a:t>
            </a:r>
            <a:r>
              <a:rPr lang="en-US" sz="2000" dirty="0" smtClean="0"/>
              <a:t>:</a:t>
            </a:r>
          </a:p>
          <a:p>
            <a:pPr lvl="3"/>
            <a:r>
              <a:rPr lang="en-US" sz="1800" dirty="0"/>
              <a:t>Retinitis Pigmentosa</a:t>
            </a:r>
            <a:r>
              <a:rPr lang="en-US" sz="1800" dirty="0" smtClean="0"/>
              <a:t>;    Hemophilia </a:t>
            </a:r>
            <a:r>
              <a:rPr lang="en-US" sz="1800" dirty="0"/>
              <a:t>A;  </a:t>
            </a:r>
            <a:r>
              <a:rPr lang="en-US" sz="1800" dirty="0" smtClean="0"/>
              <a:t>  Duchenne’s </a:t>
            </a:r>
            <a:r>
              <a:rPr lang="en-US" sz="1800" dirty="0"/>
              <a:t>Muscular </a:t>
            </a:r>
            <a:r>
              <a:rPr lang="en-US" sz="1800" dirty="0" smtClean="0"/>
              <a:t>Dystrophy;   Kidney Function;   HIV</a:t>
            </a:r>
            <a:endParaRPr lang="en-US" sz="1800" b="1" dirty="0"/>
          </a:p>
          <a:p>
            <a:pPr lvl="2"/>
            <a:r>
              <a:rPr lang="en-US" sz="2000" b="1" dirty="0" smtClean="0"/>
              <a:t>Technical </a:t>
            </a:r>
            <a:r>
              <a:rPr lang="en-US" sz="2000" b="1" dirty="0"/>
              <a:t>Challenges</a:t>
            </a:r>
            <a:r>
              <a:rPr lang="en-US" sz="2000" dirty="0"/>
              <a:t>:  Worry that viral vector might affect cells outside target cells or elicit a severe immune response in the patient.  Such off-target fears make most biomedical scientists hesitate to pursue clinical studies</a:t>
            </a:r>
          </a:p>
          <a:p>
            <a:pPr lvl="2"/>
            <a:r>
              <a:rPr lang="en-US" sz="2000" dirty="0"/>
              <a:t>Transhumanist advocates view CRISPR-Cas9 as the key to opening Pandora’s Transhumanism box and so are very excited</a:t>
            </a:r>
          </a:p>
          <a:p>
            <a:endParaRPr lang="en-US" dirty="0"/>
          </a:p>
        </p:txBody>
      </p:sp>
    </p:spTree>
    <p:extLst>
      <p:ext uri="{BB962C8B-B14F-4D97-AF65-F5344CB8AC3E}">
        <p14:creationId xmlns:p14="http://schemas.microsoft.com/office/powerpoint/2010/main" val="286448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14324"/>
            <a:ext cx="10178322" cy="1346835"/>
          </a:xfrm>
        </p:spPr>
        <p:txBody>
          <a:bodyPr>
            <a:normAutofit fontScale="90000"/>
          </a:bodyPr>
          <a:lstStyle/>
          <a:p>
            <a:pPr algn="ctr"/>
            <a:r>
              <a:rPr lang="en-US" u="sng" dirty="0" smtClean="0"/>
              <a:t>Gene editing:  crispr-cAS9</a:t>
            </a:r>
            <a:br>
              <a:rPr lang="en-US" u="sng" dirty="0" smtClean="0"/>
            </a:br>
            <a:r>
              <a:rPr lang="en-US" u="sng" dirty="0" smtClean="0"/>
              <a:t>modified for humans</a:t>
            </a:r>
            <a:endParaRPr lang="en-US" u="sng"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82157" y="2087880"/>
            <a:ext cx="10517659" cy="4389120"/>
          </a:xfrm>
        </p:spPr>
      </p:pic>
    </p:spTree>
    <p:extLst>
      <p:ext uri="{BB962C8B-B14F-4D97-AF65-F5344CB8AC3E}">
        <p14:creationId xmlns:p14="http://schemas.microsoft.com/office/powerpoint/2010/main" val="2915094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385"/>
            <a:ext cx="11490960" cy="1492132"/>
          </a:xfrm>
        </p:spPr>
        <p:txBody>
          <a:bodyPr/>
          <a:lstStyle/>
          <a:p>
            <a:pPr algn="ctr"/>
            <a:r>
              <a:rPr lang="en-US" dirty="0" smtClean="0"/>
              <a:t>Gene editing with crispr-cas9 </a:t>
            </a:r>
            <a:br>
              <a:rPr lang="en-US" dirty="0" smtClean="0"/>
            </a:br>
            <a:r>
              <a:rPr lang="en-US" dirty="0"/>
              <a:t> </a:t>
            </a:r>
            <a:r>
              <a:rPr lang="en-US" dirty="0" smtClean="0"/>
              <a:t>Technical Challenges</a:t>
            </a:r>
            <a:endParaRPr lang="en-US" dirty="0"/>
          </a:p>
        </p:txBody>
      </p:sp>
      <p:sp>
        <p:nvSpPr>
          <p:cNvPr id="3" name="Content Placeholder 2"/>
          <p:cNvSpPr>
            <a:spLocks noGrp="1"/>
          </p:cNvSpPr>
          <p:nvPr>
            <p:ph idx="1"/>
          </p:nvPr>
        </p:nvSpPr>
        <p:spPr>
          <a:xfrm>
            <a:off x="472440" y="2072641"/>
            <a:ext cx="11155680" cy="3806952"/>
          </a:xfrm>
        </p:spPr>
        <p:txBody>
          <a:bodyPr/>
          <a:lstStyle/>
          <a:p>
            <a:r>
              <a:rPr lang="en-US" sz="2800" dirty="0" smtClean="0"/>
              <a:t>Unwanted DNA mutations that can accompany the cutting process as from insertions or deletions</a:t>
            </a:r>
          </a:p>
          <a:p>
            <a:r>
              <a:rPr lang="en-US" sz="2800" dirty="0" smtClean="0"/>
              <a:t>“Off-Target Effects”:  Guide RNA is only 20 nucleotide base pairs yet can pair with the wrong DNA even when there are 5-6 base pair differences</a:t>
            </a:r>
            <a:endParaRPr lang="en-US" sz="2800" dirty="0"/>
          </a:p>
          <a:p>
            <a:r>
              <a:rPr lang="en-US" sz="2800" dirty="0" smtClean="0"/>
              <a:t>“Energizer Bunny Problem”:  Cas9 enzyme can’t stop editing the genome</a:t>
            </a:r>
          </a:p>
          <a:p>
            <a:r>
              <a:rPr lang="en-US" sz="2800" dirty="0" smtClean="0"/>
              <a:t>Works only for actively dividing cells, so works poorly for nerve and muscle cells</a:t>
            </a:r>
          </a:p>
          <a:p>
            <a:endParaRPr lang="en-US" dirty="0"/>
          </a:p>
        </p:txBody>
      </p:sp>
    </p:spTree>
    <p:extLst>
      <p:ext uri="{BB962C8B-B14F-4D97-AF65-F5344CB8AC3E}">
        <p14:creationId xmlns:p14="http://schemas.microsoft.com/office/powerpoint/2010/main" val="281875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82385"/>
            <a:ext cx="11049000" cy="1126375"/>
          </a:xfrm>
        </p:spPr>
        <p:txBody>
          <a:bodyPr/>
          <a:lstStyle/>
          <a:p>
            <a:pPr algn="ctr"/>
            <a:r>
              <a:rPr lang="en-US" dirty="0" smtClean="0"/>
              <a:t>Gene editing of human embryos now</a:t>
            </a:r>
            <a:endParaRPr lang="en-US" dirty="0"/>
          </a:p>
        </p:txBody>
      </p:sp>
      <p:sp>
        <p:nvSpPr>
          <p:cNvPr id="3" name="Content Placeholder 2"/>
          <p:cNvSpPr>
            <a:spLocks noGrp="1"/>
          </p:cNvSpPr>
          <p:nvPr>
            <p:ph idx="1"/>
          </p:nvPr>
        </p:nvSpPr>
        <p:spPr>
          <a:xfrm>
            <a:off x="640080" y="1584961"/>
            <a:ext cx="10789920" cy="4294632"/>
          </a:xfrm>
        </p:spPr>
        <p:txBody>
          <a:bodyPr>
            <a:normAutofit fontScale="92500" lnSpcReduction="10000"/>
          </a:bodyPr>
          <a:lstStyle/>
          <a:p>
            <a:r>
              <a:rPr lang="en-US" dirty="0" smtClean="0"/>
              <a:t>Would occur in early-stage embryos to somatic cell DNA</a:t>
            </a:r>
          </a:p>
          <a:p>
            <a:pPr lvl="1"/>
            <a:r>
              <a:rPr lang="en-US" dirty="0" smtClean="0"/>
              <a:t>Insures corrected DNA is permanently part of all cells in the person’s body</a:t>
            </a:r>
          </a:p>
          <a:p>
            <a:pPr lvl="1"/>
            <a:r>
              <a:rPr lang="en-US" dirty="0" smtClean="0"/>
              <a:t>Could occur right after birth, in womb, or </a:t>
            </a:r>
            <a:r>
              <a:rPr lang="en-US" i="1" dirty="0" smtClean="0"/>
              <a:t>in vitro.  </a:t>
            </a:r>
            <a:r>
              <a:rPr lang="en-US" dirty="0" smtClean="0"/>
              <a:t>Works best if applied as early as possible</a:t>
            </a:r>
            <a:endParaRPr lang="en-US" dirty="0"/>
          </a:p>
          <a:p>
            <a:r>
              <a:rPr lang="en-US" dirty="0" smtClean="0"/>
              <a:t>Monkey embryos 2014 had 1</a:t>
            </a:r>
            <a:r>
              <a:rPr lang="en-US" baseline="30000" dirty="0" smtClean="0"/>
              <a:t>st</a:t>
            </a:r>
            <a:r>
              <a:rPr lang="en-US" dirty="0" smtClean="0"/>
              <a:t> successful application of CRISPR-Cas9 to a create diseased model</a:t>
            </a:r>
          </a:p>
          <a:p>
            <a:r>
              <a:rPr lang="en-US" dirty="0" smtClean="0"/>
              <a:t>Mutated human embryos, 2015, corrected defective Beta hemoglobin gene</a:t>
            </a:r>
          </a:p>
          <a:p>
            <a:r>
              <a:rPr lang="en-US" dirty="0" smtClean="0"/>
              <a:t>Normal human embryos, 2015, corrected for Beta hemoglobin and G6PD genes; half were corrected but decision was made to not proceed to clinical use</a:t>
            </a:r>
            <a:endParaRPr lang="en-US" dirty="0"/>
          </a:p>
          <a:p>
            <a:r>
              <a:rPr lang="en-US" dirty="0" smtClean="0"/>
              <a:t>2017, U.S. and S. Korean used human embryos to correct sudden death in young adults due to heart failure caused by the MYBPC3 gene</a:t>
            </a:r>
          </a:p>
          <a:p>
            <a:r>
              <a:rPr lang="en-US" dirty="0"/>
              <a:t>M</a:t>
            </a:r>
            <a:r>
              <a:rPr lang="en-US" dirty="0" smtClean="0"/>
              <a:t>olecular </a:t>
            </a:r>
            <a:r>
              <a:rPr lang="en-US" dirty="0"/>
              <a:t>biologist Jun Wu and colleagues at the Salk Institute for Biological Sciences in San Diego, California announced that they had </a:t>
            </a:r>
            <a:r>
              <a:rPr lang="en-US" dirty="0" smtClean="0"/>
              <a:t>created </a:t>
            </a:r>
            <a:r>
              <a:rPr lang="en-US" dirty="0"/>
              <a:t>the first human-pig chimeras </a:t>
            </a:r>
            <a:r>
              <a:rPr lang="en-US" dirty="0" smtClean="0"/>
              <a:t>embryos in 2017, with hopes to grow organs for transplant into diseased humans</a:t>
            </a:r>
            <a:endParaRPr lang="en-US" dirty="0"/>
          </a:p>
        </p:txBody>
      </p:sp>
    </p:spTree>
    <p:extLst>
      <p:ext uri="{BB962C8B-B14F-4D97-AF65-F5344CB8AC3E}">
        <p14:creationId xmlns:p14="http://schemas.microsoft.com/office/powerpoint/2010/main" val="410372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82385"/>
            <a:ext cx="11658600" cy="1504472"/>
          </a:xfrm>
        </p:spPr>
        <p:txBody>
          <a:bodyPr>
            <a:noAutofit/>
          </a:bodyPr>
          <a:lstStyle/>
          <a:p>
            <a:pPr algn="ctr"/>
            <a:r>
              <a:rPr lang="en-US" sz="5400" dirty="0" smtClean="0"/>
              <a:t>Future of gene editing of </a:t>
            </a:r>
            <a:br>
              <a:rPr lang="en-US" sz="5400" dirty="0" smtClean="0"/>
            </a:br>
            <a:r>
              <a:rPr lang="en-US" sz="5400" dirty="0" smtClean="0"/>
              <a:t>human embryos</a:t>
            </a:r>
            <a:endParaRPr lang="en-US" sz="5400" dirty="0"/>
          </a:p>
        </p:txBody>
      </p:sp>
      <p:sp>
        <p:nvSpPr>
          <p:cNvPr id="3" name="Content Placeholder 2"/>
          <p:cNvSpPr>
            <a:spLocks noGrp="1"/>
          </p:cNvSpPr>
          <p:nvPr>
            <p:ph idx="1"/>
          </p:nvPr>
        </p:nvSpPr>
        <p:spPr>
          <a:xfrm>
            <a:off x="365760" y="2539999"/>
            <a:ext cx="11384280" cy="3936999"/>
          </a:xfrm>
        </p:spPr>
        <p:txBody>
          <a:bodyPr/>
          <a:lstStyle/>
          <a:p>
            <a:r>
              <a:rPr lang="en-US" dirty="0" smtClean="0"/>
              <a:t>Scientists want to hybridize monkey and human cells to create models to test mental diseases such as Alzheimer’s Disease, dementia, and Parkinson’s Disease.  Ethics </a:t>
            </a:r>
            <a:r>
              <a:rPr lang="en-US" dirty="0"/>
              <a:t>come into play, especially for people with religious </a:t>
            </a:r>
            <a:r>
              <a:rPr lang="en-US" dirty="0" smtClean="0"/>
              <a:t>leaning</a:t>
            </a:r>
          </a:p>
          <a:p>
            <a:pPr lvl="1"/>
            <a:r>
              <a:rPr lang="en-US" dirty="0"/>
              <a:t>“God made the wild animals according to their kinds, the livestock according to their kinds, and all the creatures that move along the ground according to their kinds. </a:t>
            </a:r>
            <a:r>
              <a:rPr lang="en-US" dirty="0" smtClean="0"/>
              <a:t> And </a:t>
            </a:r>
            <a:r>
              <a:rPr lang="en-US" dirty="0"/>
              <a:t>God saw that it was good</a:t>
            </a:r>
            <a:r>
              <a:rPr lang="en-US" dirty="0" smtClean="0"/>
              <a:t>.”  NIV</a:t>
            </a:r>
          </a:p>
          <a:p>
            <a:pPr lvl="1"/>
            <a:endParaRPr lang="en-US" dirty="0"/>
          </a:p>
          <a:p>
            <a:r>
              <a:rPr lang="en-US" dirty="0" smtClean="0"/>
              <a:t>Scientists </a:t>
            </a:r>
            <a:r>
              <a:rPr lang="en-US" dirty="0"/>
              <a:t>make virus-busting antibodies for a range of diseases that </a:t>
            </a:r>
            <a:r>
              <a:rPr lang="en-US" dirty="0" smtClean="0"/>
              <a:t>cannot be </a:t>
            </a:r>
            <a:r>
              <a:rPr lang="en-US" dirty="0"/>
              <a:t>prevented with vaccines. </a:t>
            </a:r>
            <a:r>
              <a:rPr lang="en-US" dirty="0" smtClean="0"/>
              <a:t> Done by altering </a:t>
            </a:r>
            <a:r>
              <a:rPr lang="en-US" dirty="0"/>
              <a:t>the genetic code of human B-cells, coaxing them to make antibodies against HIV, </a:t>
            </a:r>
            <a:r>
              <a:rPr lang="en-US" dirty="0" smtClean="0"/>
              <a:t>influenza, </a:t>
            </a:r>
            <a:r>
              <a:rPr lang="en-US" dirty="0"/>
              <a:t>Epstein Barr Virus (EBV) </a:t>
            </a:r>
            <a:r>
              <a:rPr lang="en-US" dirty="0" smtClean="0"/>
              <a:t>and Respiratory </a:t>
            </a:r>
            <a:r>
              <a:rPr lang="en-US" dirty="0"/>
              <a:t>Syncytial Virus </a:t>
            </a:r>
            <a:r>
              <a:rPr lang="en-US" dirty="0" smtClean="0"/>
              <a:t>or RSV.     CRISPR 2019</a:t>
            </a:r>
          </a:p>
          <a:p>
            <a:endParaRPr lang="en-US" dirty="0"/>
          </a:p>
        </p:txBody>
      </p:sp>
    </p:spTree>
    <p:extLst>
      <p:ext uri="{BB962C8B-B14F-4D97-AF65-F5344CB8AC3E}">
        <p14:creationId xmlns:p14="http://schemas.microsoft.com/office/powerpoint/2010/main" val="9139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58735"/>
          </a:xfrm>
        </p:spPr>
        <p:txBody>
          <a:bodyPr/>
          <a:lstStyle/>
          <a:p>
            <a:pPr algn="ctr"/>
            <a:r>
              <a:rPr lang="en-US" dirty="0" smtClean="0"/>
              <a:t>Other Gene editing efforts</a:t>
            </a:r>
            <a:endParaRPr lang="en-US" dirty="0"/>
          </a:p>
        </p:txBody>
      </p:sp>
      <p:sp>
        <p:nvSpPr>
          <p:cNvPr id="3" name="Content Placeholder 2"/>
          <p:cNvSpPr>
            <a:spLocks noGrp="1"/>
          </p:cNvSpPr>
          <p:nvPr>
            <p:ph idx="1"/>
          </p:nvPr>
        </p:nvSpPr>
        <p:spPr>
          <a:xfrm>
            <a:off x="0" y="1447800"/>
            <a:ext cx="12192000" cy="5410199"/>
          </a:xfrm>
        </p:spPr>
        <p:txBody>
          <a:bodyPr>
            <a:normAutofit fontScale="92500" lnSpcReduction="10000"/>
          </a:bodyPr>
          <a:lstStyle/>
          <a:p>
            <a:r>
              <a:rPr lang="en-US" b="1" dirty="0" smtClean="0"/>
              <a:t>Mosquitos</a:t>
            </a:r>
            <a:r>
              <a:rPr lang="en-US" dirty="0" smtClean="0"/>
              <a:t>:  Using CRISPR-Cas9 </a:t>
            </a:r>
            <a:r>
              <a:rPr lang="en-US" dirty="0"/>
              <a:t>gene </a:t>
            </a:r>
            <a:r>
              <a:rPr lang="en-US" dirty="0" smtClean="0"/>
              <a:t>editing, scientists were able to genetically block </a:t>
            </a:r>
            <a:r>
              <a:rPr lang="en-US" dirty="0"/>
              <a:t>female reproduction in </a:t>
            </a:r>
            <a:r>
              <a:rPr lang="en-US" dirty="0" smtClean="0"/>
              <a:t>lab mosquitoes</a:t>
            </a:r>
            <a:r>
              <a:rPr lang="en-US" b="1" dirty="0" smtClean="0"/>
              <a:t>. </a:t>
            </a:r>
            <a:r>
              <a:rPr lang="en-US" dirty="0" smtClean="0"/>
              <a:t>September 2018</a:t>
            </a:r>
          </a:p>
          <a:p>
            <a:pPr lvl="1"/>
            <a:r>
              <a:rPr lang="en-US" dirty="0" smtClean="0"/>
              <a:t>A </a:t>
            </a:r>
            <a:r>
              <a:rPr lang="en-US" dirty="0"/>
              <a:t>technique called “gene drive</a:t>
            </a:r>
            <a:r>
              <a:rPr lang="en-US" dirty="0" smtClean="0"/>
              <a:t>” used </a:t>
            </a:r>
            <a:r>
              <a:rPr lang="en-US" dirty="0"/>
              <a:t>to c</a:t>
            </a:r>
            <a:r>
              <a:rPr lang="en-US" dirty="0" smtClean="0"/>
              <a:t>hange females into a hermaphroditic state, making them unable to reproduce</a:t>
            </a:r>
          </a:p>
          <a:p>
            <a:pPr lvl="1"/>
            <a:r>
              <a:rPr lang="en-US" dirty="0" smtClean="0"/>
              <a:t>Within 7-10 generations all females became “doublesex” and avoided sex with males</a:t>
            </a:r>
          </a:p>
          <a:p>
            <a:r>
              <a:rPr lang="en-US" b="1" dirty="0" smtClean="0"/>
              <a:t>Plant Root Growth</a:t>
            </a:r>
            <a:r>
              <a:rPr lang="en-US" dirty="0" smtClean="0"/>
              <a:t>:  To combat ever higher levels of CO2 in the atmosphere, researchers are engineering the </a:t>
            </a:r>
            <a:r>
              <a:rPr lang="en-US" dirty="0"/>
              <a:t>Exocyst70A3 gene </a:t>
            </a:r>
            <a:r>
              <a:rPr lang="en-US" dirty="0" smtClean="0"/>
              <a:t>so that the plant hormone auxin will increase at the root tip, ensuring robust root growth, July 2019</a:t>
            </a:r>
          </a:p>
          <a:p>
            <a:pPr lvl="1"/>
            <a:r>
              <a:rPr lang="en-US" dirty="0"/>
              <a:t>This insures a greater sequestering of this greenhouse gas in plant roots where its stored as cork (suberin</a:t>
            </a:r>
            <a:r>
              <a:rPr lang="en-US" dirty="0" smtClean="0"/>
              <a:t>)</a:t>
            </a:r>
          </a:p>
          <a:p>
            <a:r>
              <a:rPr lang="en-US" b="1" dirty="0" smtClean="0"/>
              <a:t>Muscular </a:t>
            </a:r>
            <a:r>
              <a:rPr lang="en-US" b="1" dirty="0"/>
              <a:t>Dystrophy in </a:t>
            </a:r>
            <a:r>
              <a:rPr lang="en-US" b="1" dirty="0" smtClean="0"/>
              <a:t>Dogs:    </a:t>
            </a:r>
            <a:r>
              <a:rPr lang="en-US" dirty="0" smtClean="0"/>
              <a:t>CRISPR-Cas9 employed to snip out defective dystrophin gene and replace with a functional one.  Dystrophin is a protein essential for normal muscle function.  Aug 2018</a:t>
            </a:r>
          </a:p>
          <a:p>
            <a:pPr marL="685800" lvl="2"/>
            <a:r>
              <a:rPr lang="en-US" dirty="0"/>
              <a:t>Dystrophin levels brought to 15% of normal </a:t>
            </a:r>
            <a:r>
              <a:rPr lang="en-US" dirty="0" smtClean="0"/>
              <a:t>was able to alleviate </a:t>
            </a:r>
            <a:r>
              <a:rPr lang="en-US" dirty="0"/>
              <a:t>MS systems</a:t>
            </a:r>
          </a:p>
          <a:p>
            <a:endParaRPr lang="en-US" dirty="0" smtClean="0"/>
          </a:p>
          <a:p>
            <a:endParaRPr lang="en-US" dirty="0"/>
          </a:p>
          <a:p>
            <a:endParaRPr lang="en-US" dirty="0" smtClean="0"/>
          </a:p>
          <a:p>
            <a:pPr lvl="1"/>
            <a:endParaRPr lang="en-US" dirty="0" smtClean="0"/>
          </a:p>
          <a:p>
            <a:pPr marL="3657600" lvl="8" indent="0">
              <a:buNone/>
            </a:pPr>
            <a:r>
              <a:rPr lang="en-US" dirty="0" smtClean="0"/>
              <a:t>		Getty </a:t>
            </a:r>
            <a:r>
              <a:rPr lang="en-US" dirty="0"/>
              <a:t>Images/EyeEm</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202" t="12614" r="22964" b="1"/>
          <a:stretch/>
        </p:blipFill>
        <p:spPr bwMode="auto">
          <a:xfrm>
            <a:off x="7286173" y="4717479"/>
            <a:ext cx="2075543" cy="189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16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1000"/>
                                        <p:tgtEl>
                                          <p:spTgt spid="3">
                                            <p:txEl>
                                              <p:pRg st="11" end="11"/>
                                            </p:txEl>
                                          </p:spTgt>
                                        </p:tgtEl>
                                      </p:cBhvr>
                                    </p:animEffect>
                                    <p:anim calcmode="lin" valueType="num">
                                      <p:cBhvr>
                                        <p:cTn id="5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0"/>
            <a:ext cx="10178322" cy="1465943"/>
          </a:xfrm>
        </p:spPr>
        <p:txBody>
          <a:bodyPr>
            <a:normAutofit fontScale="90000"/>
          </a:bodyPr>
          <a:lstStyle/>
          <a:p>
            <a:pPr algn="ctr"/>
            <a:r>
              <a:rPr lang="en-US" dirty="0" smtClean="0"/>
              <a:t>Potential Human enhancements with crispr-cas9</a:t>
            </a:r>
            <a:endParaRPr lang="en-US" dirty="0"/>
          </a:p>
        </p:txBody>
      </p:sp>
      <p:sp>
        <p:nvSpPr>
          <p:cNvPr id="4" name="Content Placeholder 3"/>
          <p:cNvSpPr>
            <a:spLocks noGrp="1"/>
          </p:cNvSpPr>
          <p:nvPr>
            <p:ph idx="1"/>
          </p:nvPr>
        </p:nvSpPr>
        <p:spPr>
          <a:xfrm>
            <a:off x="203201" y="1335314"/>
            <a:ext cx="11742056" cy="5312229"/>
          </a:xfrm>
        </p:spPr>
        <p:txBody>
          <a:bodyPr/>
          <a:lstStyle/>
          <a:p>
            <a:r>
              <a:rPr lang="en-US" b="1" dirty="0" smtClean="0"/>
              <a:t>Enhancement </a:t>
            </a:r>
            <a:r>
              <a:rPr lang="en-US" dirty="0" smtClean="0"/>
              <a:t>here refers to changing the human genome into something superior from what we now have</a:t>
            </a:r>
          </a:p>
          <a:p>
            <a:pPr lvl="1"/>
            <a:r>
              <a:rPr lang="en-US" dirty="0" smtClean="0"/>
              <a:t>To “evolve” our genome in a highly controlled manner </a:t>
            </a:r>
          </a:p>
          <a:p>
            <a:pPr lvl="1"/>
            <a:r>
              <a:rPr lang="en-US" dirty="0" smtClean="0"/>
              <a:t>To become genetic engineered posthumans whose changed genome is transmissible to our progeny</a:t>
            </a:r>
          </a:p>
          <a:p>
            <a:r>
              <a:rPr lang="en-US" dirty="0" smtClean="0"/>
              <a:t>Many gene therapy experts have doubts that CRISPR can accomplish real gene therapy, however…</a:t>
            </a:r>
          </a:p>
          <a:p>
            <a:r>
              <a:rPr lang="en-US" b="1" dirty="0" smtClean="0"/>
              <a:t>Dogs</a:t>
            </a:r>
            <a:r>
              <a:rPr lang="en-US" dirty="0" smtClean="0"/>
              <a:t> in China, the muscle inhibiting gene for the protein myostatin was disabled, leading the way for large muscled dogs that could </a:t>
            </a:r>
            <a:r>
              <a:rPr lang="en-US" dirty="0"/>
              <a:t>be stronger, faster</a:t>
            </a:r>
            <a:r>
              <a:rPr lang="en-US" dirty="0" smtClean="0"/>
              <a:t>, </a:t>
            </a:r>
            <a:r>
              <a:rPr lang="en-US" dirty="0"/>
              <a:t>at </a:t>
            </a:r>
            <a:r>
              <a:rPr lang="en-US" dirty="0" smtClean="0"/>
              <a:t>running, hunting, police and military work, and possibly as a model for making “super-soldiers”</a:t>
            </a:r>
          </a:p>
          <a:p>
            <a:pPr lvl="1"/>
            <a:r>
              <a:rPr lang="en-US" dirty="0"/>
              <a:t>Dr Lai: "The goal of the research is to explore an approach to the generation                                                          of the new disease dog models for biomedical research for human diseases</a:t>
            </a:r>
            <a:r>
              <a:rPr lang="en-US" dirty="0" smtClean="0"/>
              <a:t>”</a:t>
            </a:r>
          </a:p>
          <a:p>
            <a:r>
              <a:rPr lang="en-US" b="1" dirty="0" smtClean="0"/>
              <a:t>Horses </a:t>
            </a:r>
            <a:r>
              <a:rPr lang="en-US" dirty="0" smtClean="0"/>
              <a:t>in Argentina:  expected birth in late 2019</a:t>
            </a:r>
          </a:p>
          <a:p>
            <a:pPr marL="457200" lvl="1" indent="0">
              <a:buNone/>
            </a:pPr>
            <a:endParaRPr lang="en-US"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68" b="5934"/>
          <a:stretch/>
        </p:blipFill>
        <p:spPr bwMode="auto">
          <a:xfrm>
            <a:off x="8863239" y="3711063"/>
            <a:ext cx="2675617" cy="3016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33029" y="6328229"/>
            <a:ext cx="2046514" cy="369332"/>
          </a:xfrm>
          <a:prstGeom prst="rect">
            <a:avLst/>
          </a:prstGeom>
          <a:noFill/>
        </p:spPr>
        <p:txBody>
          <a:bodyPr wrap="square" rtlCol="0">
            <a:spAutoFit/>
          </a:bodyPr>
          <a:lstStyle/>
          <a:p>
            <a:r>
              <a:rPr lang="en-US" dirty="0"/>
              <a:t>Credit: Eyevine</a:t>
            </a:r>
          </a:p>
        </p:txBody>
      </p:sp>
    </p:spTree>
    <p:extLst>
      <p:ext uri="{BB962C8B-B14F-4D97-AF65-F5344CB8AC3E}">
        <p14:creationId xmlns:p14="http://schemas.microsoft.com/office/powerpoint/2010/main" val="186950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051"/>
                                        </p:tgtEl>
                                        <p:attrNameLst>
                                          <p:attrName>style.visibility</p:attrName>
                                        </p:attrNameLst>
                                      </p:cBhvr>
                                      <p:to>
                                        <p:strVal val="visible"/>
                                      </p:to>
                                    </p:set>
                                    <p:animEffect transition="in" filter="fade">
                                      <p:cBhvr>
                                        <p:cTn id="50" dur="1000"/>
                                        <p:tgtEl>
                                          <p:spTgt spid="2051"/>
                                        </p:tgtEl>
                                      </p:cBhvr>
                                    </p:animEffect>
                                    <p:anim calcmode="lin" valueType="num">
                                      <p:cBhvr>
                                        <p:cTn id="51" dur="1000" fill="hold"/>
                                        <p:tgtEl>
                                          <p:spTgt spid="2051"/>
                                        </p:tgtEl>
                                        <p:attrNameLst>
                                          <p:attrName>ppt_x</p:attrName>
                                        </p:attrNameLst>
                                      </p:cBhvr>
                                      <p:tavLst>
                                        <p:tav tm="0">
                                          <p:val>
                                            <p:strVal val="#ppt_x"/>
                                          </p:val>
                                        </p:tav>
                                        <p:tav tm="100000">
                                          <p:val>
                                            <p:strVal val="#ppt_x"/>
                                          </p:val>
                                        </p:tav>
                                      </p:tavLst>
                                    </p:anim>
                                    <p:anim calcmode="lin" valueType="num">
                                      <p:cBhvr>
                                        <p:cTn id="52"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03200"/>
            <a:ext cx="10178322" cy="1451429"/>
          </a:xfrm>
        </p:spPr>
        <p:txBody>
          <a:bodyPr>
            <a:normAutofit fontScale="90000"/>
          </a:bodyPr>
          <a:lstStyle/>
          <a:p>
            <a:pPr algn="ctr"/>
            <a:r>
              <a:rPr lang="en-US" dirty="0"/>
              <a:t>Potential Human enhancements with crispr-cas9</a:t>
            </a:r>
          </a:p>
        </p:txBody>
      </p:sp>
      <p:sp>
        <p:nvSpPr>
          <p:cNvPr id="3" name="Content Placeholder 2"/>
          <p:cNvSpPr>
            <a:spLocks noGrp="1"/>
          </p:cNvSpPr>
          <p:nvPr>
            <p:ph idx="1"/>
          </p:nvPr>
        </p:nvSpPr>
        <p:spPr>
          <a:xfrm>
            <a:off x="101600" y="1683657"/>
            <a:ext cx="11988800" cy="5174343"/>
          </a:xfrm>
        </p:spPr>
        <p:txBody>
          <a:bodyPr>
            <a:normAutofit/>
          </a:bodyPr>
          <a:lstStyle/>
          <a:p>
            <a:r>
              <a:rPr lang="en-US" sz="1800" b="1" dirty="0" smtClean="0"/>
              <a:t>Designer Babies</a:t>
            </a:r>
            <a:r>
              <a:rPr lang="en-US" sz="1800" dirty="0" smtClean="0"/>
              <a:t>:  Now that we have “designer dogs”,  some researchers are seeking genetic enhancement of human embryos for stronger muscles, greater intelligence, beauty, etc.</a:t>
            </a:r>
          </a:p>
          <a:p>
            <a:pPr lvl="1"/>
            <a:r>
              <a:rPr lang="en-US" dirty="0" smtClean="0"/>
              <a:t>Most countries deem this to be unethical, but controlling it is difficult</a:t>
            </a:r>
          </a:p>
          <a:p>
            <a:pPr lvl="1"/>
            <a:r>
              <a:rPr lang="en-US" dirty="0" smtClean="0"/>
              <a:t>International efforts underway to put ethical constraints on this type of research</a:t>
            </a:r>
          </a:p>
          <a:p>
            <a:pPr lvl="1"/>
            <a:r>
              <a:rPr lang="en-US" dirty="0" smtClean="0"/>
              <a:t>“Couples </a:t>
            </a:r>
            <a:r>
              <a:rPr lang="en-US" dirty="0"/>
              <a:t>undergoing IVF will be able to pick the 'smartest' embryo within 10 years, controversial US scientist </a:t>
            </a:r>
            <a:r>
              <a:rPr lang="en-US" dirty="0" smtClean="0"/>
              <a:t>says”:  July 2019 </a:t>
            </a:r>
            <a:r>
              <a:rPr lang="en-US" i="1" dirty="0" smtClean="0"/>
              <a:t>Daily </a:t>
            </a:r>
            <a:r>
              <a:rPr lang="en-US" b="1" i="1" dirty="0" smtClean="0"/>
              <a:t>Mail</a:t>
            </a:r>
          </a:p>
          <a:p>
            <a:pPr lvl="2"/>
            <a:r>
              <a:rPr lang="en-US" sz="1800" dirty="0" smtClean="0"/>
              <a:t>Stephen </a:t>
            </a:r>
            <a:r>
              <a:rPr lang="en-US" sz="1800" dirty="0"/>
              <a:t>Hsu of Genomic Prediction told the Guardian his tech will be very precise within 5-10 </a:t>
            </a:r>
            <a:r>
              <a:rPr lang="en-US" sz="1800" dirty="0" smtClean="0"/>
              <a:t>years</a:t>
            </a:r>
          </a:p>
          <a:p>
            <a:pPr lvl="2"/>
            <a:r>
              <a:rPr lang="en-US" sz="1800" dirty="0" smtClean="0"/>
              <a:t>He </a:t>
            </a:r>
            <a:r>
              <a:rPr lang="en-US" sz="1800" dirty="0"/>
              <a:t>insists we have an 'ethical responsibility' to screen for low </a:t>
            </a:r>
            <a:r>
              <a:rPr lang="en-US" sz="1800" dirty="0" smtClean="0"/>
              <a:t>IQ</a:t>
            </a:r>
          </a:p>
          <a:p>
            <a:pPr lvl="2"/>
            <a:r>
              <a:rPr lang="en-US" sz="1800" dirty="0" smtClean="0"/>
              <a:t>Ethicists </a:t>
            </a:r>
            <a:r>
              <a:rPr lang="en-US" sz="1800" dirty="0"/>
              <a:t>warn this technology and those ideas hark back to </a:t>
            </a:r>
            <a:r>
              <a:rPr lang="en-US" sz="1800" b="1" dirty="0"/>
              <a:t>eugenics</a:t>
            </a:r>
            <a:r>
              <a:rPr lang="en-US" sz="1800" dirty="0"/>
              <a:t> </a:t>
            </a:r>
            <a:endParaRPr lang="en-US" sz="1800" dirty="0" smtClean="0"/>
          </a:p>
          <a:p>
            <a:pPr lvl="2"/>
            <a:r>
              <a:rPr lang="en-US" sz="1800" dirty="0" smtClean="0"/>
              <a:t>CRISPR-Cas9 gene editing kits for amateur biologists now being sold from $35 to $5,000</a:t>
            </a:r>
            <a:endParaRPr lang="en-US" sz="1800" dirty="0"/>
          </a:p>
        </p:txBody>
      </p:sp>
    </p:spTree>
    <p:extLst>
      <p:ext uri="{BB962C8B-B14F-4D97-AF65-F5344CB8AC3E}">
        <p14:creationId xmlns:p14="http://schemas.microsoft.com/office/powerpoint/2010/main" val="215177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68474"/>
          </a:xfrm>
        </p:spPr>
        <p:txBody>
          <a:bodyPr>
            <a:normAutofit fontScale="90000"/>
          </a:bodyPr>
          <a:lstStyle/>
          <a:p>
            <a:pPr algn="ctr"/>
            <a:r>
              <a:rPr lang="en-US" dirty="0" smtClean="0">
                <a:solidFill>
                  <a:schemeClr val="tx1"/>
                </a:solidFill>
              </a:rPr>
              <a:t>TRANSHUMANISM, What is it?</a:t>
            </a:r>
            <a:endParaRPr lang="en-US" dirty="0">
              <a:solidFill>
                <a:schemeClr val="tx1"/>
              </a:solidFill>
            </a:endParaRPr>
          </a:p>
        </p:txBody>
      </p:sp>
      <p:sp>
        <p:nvSpPr>
          <p:cNvPr id="3" name="Content Placeholder 2"/>
          <p:cNvSpPr>
            <a:spLocks noGrp="1"/>
          </p:cNvSpPr>
          <p:nvPr>
            <p:ph idx="1"/>
          </p:nvPr>
        </p:nvSpPr>
        <p:spPr>
          <a:xfrm>
            <a:off x="1251678" y="1400175"/>
            <a:ext cx="10178322" cy="4912135"/>
          </a:xfrm>
        </p:spPr>
        <p:txBody>
          <a:bodyPr>
            <a:normAutofit/>
          </a:bodyPr>
          <a:lstStyle/>
          <a:p>
            <a:pPr>
              <a:buFont typeface="Arial" panose="020B0604020202020204" pitchFamily="34" charset="0"/>
              <a:buChar char="•"/>
            </a:pPr>
            <a:r>
              <a:rPr lang="en-US" sz="2400" b="1" dirty="0" smtClean="0"/>
              <a:t>Transhumanism</a:t>
            </a:r>
            <a:r>
              <a:rPr lang="en-US" sz="2400" dirty="0" smtClean="0"/>
              <a:t> is the belief that humanity has the right to shape its own evolution to enhance human physical and intellectual potential through the use of scientific technologies</a:t>
            </a:r>
          </a:p>
          <a:p>
            <a:pPr marL="0" indent="0">
              <a:buNone/>
            </a:pPr>
            <a:endParaRPr lang="en-US" sz="2400" dirty="0" smtClean="0"/>
          </a:p>
          <a:p>
            <a:pPr lvl="1">
              <a:buFont typeface="Arial" panose="020B0604020202020204" pitchFamily="34" charset="0"/>
              <a:buChar char="•"/>
            </a:pPr>
            <a:r>
              <a:rPr lang="en-US" sz="2400" dirty="0" smtClean="0"/>
              <a:t>Has been a popular theme of science fiction books and films such as 2001: A Space Odyssey, Blade Runner, the Terminator series, The Matrix, Limitless, Her, </a:t>
            </a:r>
            <a:r>
              <a:rPr lang="en-US" sz="2400" dirty="0"/>
              <a:t> </a:t>
            </a:r>
            <a:r>
              <a:rPr lang="en-US" sz="2400" dirty="0" smtClean="0"/>
              <a:t>Transcendence,  and Stan Lee and Larry Lieber’s IRON MAN</a:t>
            </a:r>
          </a:p>
          <a:p>
            <a:pPr marL="457200" lvl="1" indent="0">
              <a:buNone/>
            </a:pPr>
            <a:endParaRPr lang="en-US" sz="2400" dirty="0" smtClean="0"/>
          </a:p>
          <a:p>
            <a:pPr lvl="1">
              <a:buFont typeface="Arial" panose="020B0604020202020204" pitchFamily="34" charset="0"/>
              <a:buChar char="•"/>
            </a:pPr>
            <a:r>
              <a:rPr lang="en-US" sz="2400" dirty="0" smtClean="0"/>
              <a:t>Rooted in Rosicrucianism              and derived from the Kabbalah, thus they believe man will be able to create life itself in living machines or artificial intelligence (AI)</a:t>
            </a:r>
          </a:p>
          <a:p>
            <a:pPr lvl="1">
              <a:buFont typeface="Arial" panose="020B0604020202020204" pitchFamily="34" charset="0"/>
              <a:buChar char="•"/>
            </a:pPr>
            <a:endParaRPr lang="en-US" dirty="0" smtClean="0"/>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688" t="297" r="20151" b="6800"/>
          <a:stretch/>
        </p:blipFill>
        <p:spPr>
          <a:xfrm>
            <a:off x="5483121" y="4795190"/>
            <a:ext cx="598150" cy="562220"/>
          </a:xfrm>
          <a:prstGeom prst="rect">
            <a:avLst/>
          </a:prstGeom>
        </p:spPr>
      </p:pic>
    </p:spTree>
    <p:extLst>
      <p:ext uri="{BB962C8B-B14F-4D97-AF65-F5344CB8AC3E}">
        <p14:creationId xmlns:p14="http://schemas.microsoft.com/office/powerpoint/2010/main" val="43705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Potential Human enhancements with crispr-cas9</a:t>
            </a:r>
          </a:p>
        </p:txBody>
      </p:sp>
      <p:sp>
        <p:nvSpPr>
          <p:cNvPr id="3" name="Content Placeholder 2"/>
          <p:cNvSpPr>
            <a:spLocks noGrp="1"/>
          </p:cNvSpPr>
          <p:nvPr>
            <p:ph idx="1"/>
          </p:nvPr>
        </p:nvSpPr>
        <p:spPr/>
        <p:txBody>
          <a:bodyPr/>
          <a:lstStyle/>
          <a:p>
            <a:r>
              <a:rPr lang="en-US" sz="2400" b="1" dirty="0"/>
              <a:t>UN: Gene editing for human reproduction is ‘irresponsible’.  </a:t>
            </a:r>
            <a:r>
              <a:rPr lang="en-US" sz="2400" dirty="0"/>
              <a:t>By JAMEY KEATEN and MARIA CHENG   March 19, 2019</a:t>
            </a:r>
          </a:p>
          <a:p>
            <a:pPr lvl="1"/>
            <a:r>
              <a:rPr lang="en-US" sz="2400" dirty="0"/>
              <a:t>An expert committee convened by the World Health Organization is calling for the U.N. health agency to create a global registry of scientists working on gene editing to examine the scientific, ethical, social and legal challenges of such research</a:t>
            </a:r>
          </a:p>
          <a:p>
            <a:pPr lvl="1"/>
            <a:r>
              <a:rPr lang="en-US" sz="2400" dirty="0"/>
              <a:t>Stopped short of calling for a ban</a:t>
            </a:r>
          </a:p>
          <a:p>
            <a:endParaRPr lang="en-US" dirty="0"/>
          </a:p>
        </p:txBody>
      </p:sp>
    </p:spTree>
    <p:extLst>
      <p:ext uri="{BB962C8B-B14F-4D97-AF65-F5344CB8AC3E}">
        <p14:creationId xmlns:p14="http://schemas.microsoft.com/office/powerpoint/2010/main" val="353513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Transhumanism and </a:t>
            </a:r>
            <a:br>
              <a:rPr lang="en-US" dirty="0" smtClean="0"/>
            </a:br>
            <a:r>
              <a:rPr lang="en-US" dirty="0" smtClean="0"/>
              <a:t>Brain-computer interfacing </a:t>
            </a:r>
            <a:endParaRPr lang="en-US" dirty="0"/>
          </a:p>
        </p:txBody>
      </p:sp>
      <p:sp>
        <p:nvSpPr>
          <p:cNvPr id="3" name="Content Placeholder 2"/>
          <p:cNvSpPr>
            <a:spLocks noGrp="1"/>
          </p:cNvSpPr>
          <p:nvPr>
            <p:ph idx="1"/>
          </p:nvPr>
        </p:nvSpPr>
        <p:spPr>
          <a:xfrm>
            <a:off x="188686" y="1959429"/>
            <a:ext cx="11771085" cy="4898571"/>
          </a:xfrm>
        </p:spPr>
        <p:txBody>
          <a:bodyPr>
            <a:normAutofit/>
          </a:bodyPr>
          <a:lstStyle/>
          <a:p>
            <a:r>
              <a:rPr lang="en-US" b="1" dirty="0" smtClean="0"/>
              <a:t>Brain-Computer Interfacing (BCI)</a:t>
            </a:r>
            <a:r>
              <a:rPr lang="en-US" dirty="0" smtClean="0"/>
              <a:t>:   This is the “…emerging technology that allows the brain to transmit and receive information from an external device such as a computer or robotic limb.”  ( p. 68 </a:t>
            </a:r>
            <a:r>
              <a:rPr lang="en-US" i="1" dirty="0" smtClean="0"/>
              <a:t>Humans 2.0 </a:t>
            </a:r>
            <a:r>
              <a:rPr lang="en-US" dirty="0" smtClean="0"/>
              <a:t>by Fazale Rana and Kenneth Samples of RTB)</a:t>
            </a:r>
          </a:p>
          <a:p>
            <a:pPr lvl="1"/>
            <a:r>
              <a:rPr lang="en-US" b="1" dirty="0" smtClean="0"/>
              <a:t>Brain Implants</a:t>
            </a:r>
            <a:r>
              <a:rPr lang="en-US" dirty="0" smtClean="0"/>
              <a:t>:  implanted electrodes to stimulate and alleviate Parkinson’s and Alzheimer’s symptoms</a:t>
            </a:r>
          </a:p>
          <a:p>
            <a:pPr lvl="1"/>
            <a:r>
              <a:rPr lang="en-US" b="1" dirty="0" smtClean="0"/>
              <a:t>Neuroprosthetics</a:t>
            </a:r>
            <a:r>
              <a:rPr lang="en-US" dirty="0" smtClean="0"/>
              <a:t>:  devices that interface with brain such as Cochlear Implants, &amp; visual aids (pending)</a:t>
            </a:r>
          </a:p>
          <a:p>
            <a:pPr lvl="1"/>
            <a:r>
              <a:rPr lang="en-US" b="1" dirty="0" smtClean="0"/>
              <a:t>Algorithms</a:t>
            </a:r>
            <a:r>
              <a:rPr lang="en-US" dirty="0" smtClean="0"/>
              <a:t>:  uses mathematical models to convert information from or to brain in order to control a device</a:t>
            </a:r>
            <a:r>
              <a:rPr lang="en-US" b="1" dirty="0" smtClean="0"/>
              <a:t> </a:t>
            </a:r>
            <a:endParaRPr lang="en-US" b="1" dirty="0"/>
          </a:p>
          <a:p>
            <a:r>
              <a:rPr lang="en-US" b="1" dirty="0" smtClean="0"/>
              <a:t>Elon Musk’s Neuralink </a:t>
            </a:r>
            <a:r>
              <a:rPr lang="en-US" dirty="0" smtClean="0"/>
              <a:t>:  A</a:t>
            </a:r>
            <a:r>
              <a:rPr lang="en-US" b="1" dirty="0" smtClean="0"/>
              <a:t> </a:t>
            </a:r>
            <a:r>
              <a:rPr lang="en-US" dirty="0" smtClean="0"/>
              <a:t>startup company trying </a:t>
            </a:r>
            <a:r>
              <a:rPr lang="en-US" dirty="0"/>
              <a:t>to directly link brains and </a:t>
            </a:r>
            <a:r>
              <a:rPr lang="en-US" dirty="0" smtClean="0"/>
              <a:t>computers </a:t>
            </a:r>
          </a:p>
          <a:p>
            <a:pPr lvl="1"/>
            <a:r>
              <a:rPr lang="en-US" dirty="0" smtClean="0"/>
              <a:t>“Neuralink </a:t>
            </a:r>
            <a:r>
              <a:rPr lang="en-US" dirty="0"/>
              <a:t>has the potential to dramatically reshape both computing and humanity -- if it and like-minded researchers can persuade regulators and society at large that we should be directly wired to machines</a:t>
            </a:r>
            <a:r>
              <a:rPr lang="en-US" dirty="0" smtClean="0"/>
              <a:t>.”</a:t>
            </a:r>
          </a:p>
          <a:p>
            <a:pPr lvl="1"/>
            <a:r>
              <a:rPr lang="en-US" dirty="0">
                <a:hlinkClick r:id="rId3"/>
              </a:rPr>
              <a:t>https://www.cnet.com/news/elon-musk-neuralink-works-monkeys-human-test-brain-computer-interface-in-2020/</a:t>
            </a:r>
            <a:endParaRPr lang="en-US" dirty="0" smtClean="0"/>
          </a:p>
          <a:p>
            <a:endParaRPr lang="en-US" dirty="0"/>
          </a:p>
          <a:p>
            <a:endParaRPr lang="en-US" dirty="0"/>
          </a:p>
        </p:txBody>
      </p:sp>
    </p:spTree>
    <p:extLst>
      <p:ext uri="{BB962C8B-B14F-4D97-AF65-F5344CB8AC3E}">
        <p14:creationId xmlns:p14="http://schemas.microsoft.com/office/powerpoint/2010/main" val="346414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Transhumanism and </a:t>
            </a:r>
            <a:r>
              <a:rPr lang="en-US" dirty="0" smtClean="0"/>
              <a:t>Bci exoskeleton Control</a:t>
            </a:r>
            <a:endParaRPr lang="en-US" dirty="0"/>
          </a:p>
        </p:txBody>
      </p:sp>
      <p:sp>
        <p:nvSpPr>
          <p:cNvPr id="3" name="Content Placeholder 2"/>
          <p:cNvSpPr>
            <a:spLocks noGrp="1"/>
          </p:cNvSpPr>
          <p:nvPr>
            <p:ph idx="1"/>
          </p:nvPr>
        </p:nvSpPr>
        <p:spPr>
          <a:xfrm>
            <a:off x="203201" y="2286000"/>
            <a:ext cx="6487885" cy="4317999"/>
          </a:xfrm>
        </p:spPr>
        <p:txBody>
          <a:bodyPr>
            <a:normAutofit/>
          </a:bodyPr>
          <a:lstStyle/>
          <a:p>
            <a:r>
              <a:rPr lang="en-US" dirty="0" smtClean="0"/>
              <a:t>Mechanical </a:t>
            </a:r>
            <a:r>
              <a:rPr lang="en-US" b="1" dirty="0" smtClean="0"/>
              <a:t>Exoskeletons</a:t>
            </a:r>
            <a:r>
              <a:rPr lang="en-US" dirty="0" smtClean="0"/>
              <a:t> for para- and quadriplegia, as well as to rehabilitate stroke victims has advanced dramatically</a:t>
            </a:r>
          </a:p>
          <a:p>
            <a:pPr lvl="1"/>
            <a:r>
              <a:rPr lang="en-US" dirty="0" smtClean="0"/>
              <a:t>These wearable mobile machines operate through a system of motors, levers, pneumatics and hydraulics</a:t>
            </a:r>
          </a:p>
          <a:p>
            <a:pPr lvl="1"/>
            <a:r>
              <a:rPr lang="en-US" dirty="0" smtClean="0"/>
              <a:t>Function as an external skeleton and muscular system</a:t>
            </a:r>
          </a:p>
          <a:p>
            <a:pPr lvl="1"/>
            <a:r>
              <a:rPr lang="en-US" dirty="0" smtClean="0"/>
              <a:t>A non-invasive BCI using EEG technology prompted patients to learn to move exoskeleton appendages with thoughts</a:t>
            </a:r>
            <a:endParaRPr lang="en-US" dirty="0"/>
          </a:p>
          <a:p>
            <a:r>
              <a:rPr lang="en-US" dirty="0" smtClean="0"/>
              <a:t>Claire Lomas paralyzed </a:t>
            </a:r>
            <a:r>
              <a:rPr lang="en-US" dirty="0"/>
              <a:t>from the chest down by a horse riding accident has become the first person to take home a robotic exoskeleton that enables her to walk.</a:t>
            </a:r>
          </a:p>
        </p:txBody>
      </p:sp>
      <p:pic>
        <p:nvPicPr>
          <p:cNvPr id="1026" name="Picture 2" descr="Claire Lomas with the Paralympic flame in Trafalgar Square"/>
          <p:cNvPicPr>
            <a:picLocks noChangeAspect="1" noChangeArrowheads="1"/>
          </p:cNvPicPr>
          <p:nvPr/>
        </p:nvPicPr>
        <p:blipFill rotWithShape="1">
          <a:blip r:embed="rId3">
            <a:extLst>
              <a:ext uri="{28A0092B-C50C-407E-A947-70E740481C1C}">
                <a14:useLocalDpi xmlns:a14="http://schemas.microsoft.com/office/drawing/2010/main" val="0"/>
              </a:ext>
            </a:extLst>
          </a:blip>
          <a:srcRect l="7916" r="44859"/>
          <a:stretch/>
        </p:blipFill>
        <p:spPr bwMode="auto">
          <a:xfrm>
            <a:off x="7445828" y="1901372"/>
            <a:ext cx="3037436" cy="452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5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1000"/>
                                        <p:tgtEl>
                                          <p:spTgt spid="1026"/>
                                        </p:tgtEl>
                                      </p:cBhvr>
                                    </p:animEffect>
                                    <p:anim calcmode="lin" valueType="num">
                                      <p:cBhvr>
                                        <p:cTn id="37" dur="1000" fill="hold"/>
                                        <p:tgtEl>
                                          <p:spTgt spid="1026"/>
                                        </p:tgtEl>
                                        <p:attrNameLst>
                                          <p:attrName>ppt_x</p:attrName>
                                        </p:attrNameLst>
                                      </p:cBhvr>
                                      <p:tavLst>
                                        <p:tav tm="0">
                                          <p:val>
                                            <p:strVal val="#ppt_x"/>
                                          </p:val>
                                        </p:tav>
                                        <p:tav tm="100000">
                                          <p:val>
                                            <p:strVal val="#ppt_x"/>
                                          </p:val>
                                        </p:tav>
                                      </p:tavLst>
                                    </p:anim>
                                    <p:anim calcmode="lin" valueType="num">
                                      <p:cBhvr>
                                        <p:cTn id="3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Transhuman vision with Brain-computer interfaces (BCI)</a:t>
            </a:r>
            <a:endParaRPr lang="en-US" dirty="0"/>
          </a:p>
        </p:txBody>
      </p:sp>
      <p:sp>
        <p:nvSpPr>
          <p:cNvPr id="3" name="Content Placeholder 2"/>
          <p:cNvSpPr>
            <a:spLocks noGrp="1"/>
          </p:cNvSpPr>
          <p:nvPr>
            <p:ph idx="1"/>
          </p:nvPr>
        </p:nvSpPr>
        <p:spPr/>
        <p:txBody>
          <a:bodyPr>
            <a:normAutofit fontScale="85000" lnSpcReduction="20000"/>
          </a:bodyPr>
          <a:lstStyle/>
          <a:p>
            <a:r>
              <a:rPr lang="en-US" sz="2600" dirty="0" smtClean="0"/>
              <a:t>The technology for cochlear implants and blindness repair can be adapted to enhance human hearing with extended frequency range,  and sight beyond the normal visible spectrum</a:t>
            </a:r>
          </a:p>
          <a:p>
            <a:r>
              <a:rPr lang="en-US" sz="2600" dirty="0" smtClean="0"/>
              <a:t>Exoskeleton Enhancement:  Desire to be able to lift 250 pounds as though it is 10 pounds</a:t>
            </a:r>
          </a:p>
          <a:p>
            <a:r>
              <a:rPr lang="en-US" sz="2600" dirty="0" smtClean="0"/>
              <a:t>Power sources with nearly perpetual energy:  e.g., pencil sized rocket motor, or tiny nuclear power generators</a:t>
            </a:r>
          </a:p>
          <a:p>
            <a:r>
              <a:rPr lang="en-US" sz="2600" dirty="0" smtClean="0"/>
              <a:t>Electronic Skin with sensory ability beyond our five senses; e.g., magnetism</a:t>
            </a:r>
          </a:p>
          <a:p>
            <a:r>
              <a:rPr lang="en-US" sz="2600" dirty="0" smtClean="0"/>
              <a:t>Brain Stimulation:  to affect a person’s sociological outlook; e.g., inhibit discrimination tendencies</a:t>
            </a:r>
          </a:p>
          <a:p>
            <a:endParaRPr lang="en-US" dirty="0"/>
          </a:p>
          <a:p>
            <a:endParaRPr lang="en-US" dirty="0" smtClean="0"/>
          </a:p>
          <a:p>
            <a:endParaRPr lang="en-US" dirty="0"/>
          </a:p>
        </p:txBody>
      </p:sp>
    </p:spTree>
    <p:extLst>
      <p:ext uri="{BB962C8B-B14F-4D97-AF65-F5344CB8AC3E}">
        <p14:creationId xmlns:p14="http://schemas.microsoft.com/office/powerpoint/2010/main" val="17427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Transhumanism and Bci exoskeleton </a:t>
            </a:r>
            <a:r>
              <a:rPr lang="en-US" dirty="0" smtClean="0"/>
              <a:t>Control—the future</a:t>
            </a:r>
            <a:endParaRPr lang="en-US"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949" t="37153" r="50055" b="18584"/>
          <a:stretch/>
        </p:blipFill>
        <p:spPr bwMode="auto">
          <a:xfrm>
            <a:off x="6952342" y="1915884"/>
            <a:ext cx="4572000" cy="355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49029" y="5878286"/>
            <a:ext cx="3585028" cy="369332"/>
          </a:xfrm>
          <a:prstGeom prst="rect">
            <a:avLst/>
          </a:prstGeom>
          <a:noFill/>
        </p:spPr>
        <p:txBody>
          <a:bodyPr wrap="square" rtlCol="0">
            <a:spAutoFit/>
          </a:bodyPr>
          <a:lstStyle/>
          <a:p>
            <a:r>
              <a:rPr lang="en-US" dirty="0" smtClean="0"/>
              <a:t>Borg Drone from </a:t>
            </a:r>
            <a:r>
              <a:rPr lang="en-US" i="1" dirty="0" smtClean="0"/>
              <a:t>Star Trek</a:t>
            </a:r>
            <a:endParaRPr lang="en-US" i="1" dirty="0"/>
          </a:p>
        </p:txBody>
      </p:sp>
      <p:pic>
        <p:nvPicPr>
          <p:cNvPr id="2054" name="Picture 6" descr="Image result for supersoldi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32" y="2348365"/>
            <a:ext cx="5715000" cy="3000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69143" y="5878286"/>
            <a:ext cx="3367314" cy="369332"/>
          </a:xfrm>
          <a:prstGeom prst="rect">
            <a:avLst/>
          </a:prstGeom>
          <a:noFill/>
        </p:spPr>
        <p:txBody>
          <a:bodyPr wrap="square" rtlCol="0">
            <a:spAutoFit/>
          </a:bodyPr>
          <a:lstStyle/>
          <a:p>
            <a:r>
              <a:rPr lang="en-US" dirty="0" smtClean="0"/>
              <a:t>Liquid Armor from U.S. Army</a:t>
            </a:r>
            <a:endParaRPr lang="en-US" dirty="0"/>
          </a:p>
        </p:txBody>
      </p:sp>
    </p:spTree>
    <p:extLst>
      <p:ext uri="{BB962C8B-B14F-4D97-AF65-F5344CB8AC3E}">
        <p14:creationId xmlns:p14="http://schemas.microsoft.com/office/powerpoint/2010/main" val="37357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
            <a:ext cx="11495314" cy="1436914"/>
          </a:xfrm>
        </p:spPr>
        <p:txBody>
          <a:bodyPr>
            <a:normAutofit fontScale="90000"/>
          </a:bodyPr>
          <a:lstStyle/>
          <a:p>
            <a:pPr algn="ctr"/>
            <a:r>
              <a:rPr lang="en-US" dirty="0" smtClean="0"/>
              <a:t>Transhumanism, </a:t>
            </a:r>
            <a:r>
              <a:rPr lang="en-US" dirty="0"/>
              <a:t>Microchip </a:t>
            </a:r>
            <a:r>
              <a:rPr lang="en-US" dirty="0" smtClean="0"/>
              <a:t>implants    1</a:t>
            </a:r>
            <a:r>
              <a:rPr lang="en-US" baseline="30000" dirty="0" smtClean="0"/>
              <a:t>st</a:t>
            </a:r>
            <a:r>
              <a:rPr lang="en-US" dirty="0" smtClean="0"/>
              <a:t> step toward cyborgs?  </a:t>
            </a:r>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2367" r="26243"/>
          <a:stretch/>
        </p:blipFill>
        <p:spPr bwMode="auto">
          <a:xfrm>
            <a:off x="653141" y="1332364"/>
            <a:ext cx="3468915" cy="273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16114" y="4139727"/>
            <a:ext cx="12075886" cy="2246769"/>
          </a:xfrm>
          <a:prstGeom prst="rect">
            <a:avLst/>
          </a:prstGeom>
        </p:spPr>
        <p:txBody>
          <a:bodyPr wrap="square">
            <a:spAutoFit/>
          </a:bodyPr>
          <a:lstStyle/>
          <a:p>
            <a:pPr marL="285750" indent="-285750">
              <a:buFont typeface="Arial" panose="020B0604020202020204" pitchFamily="34" charset="0"/>
              <a:buChar char="•"/>
            </a:pPr>
            <a:r>
              <a:rPr lang="en-US" dirty="0"/>
              <a:t>A company in Wisconsin has become the first in the US to roll out microchip implants for all its employees, and says it's expecting over 50 of its staff members to be voluntarily 'chipped' next week</a:t>
            </a:r>
            <a:r>
              <a:rPr lang="en-US" dirty="0" smtClean="0"/>
              <a:t>.   Peer pressure complaints are reported</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Rev.  13:16-17      </a:t>
            </a:r>
            <a:r>
              <a:rPr lang="en-US" dirty="0" smtClean="0"/>
              <a:t>And </a:t>
            </a:r>
            <a:r>
              <a:rPr lang="en-US" dirty="0"/>
              <a:t>the second beast required all people small and great, rich and poor, free and slave, to receive a mark on their right hand or on their </a:t>
            </a:r>
            <a:r>
              <a:rPr lang="en-US" dirty="0" smtClean="0"/>
              <a:t>forehead,  so </a:t>
            </a:r>
            <a:r>
              <a:rPr lang="en-US" dirty="0"/>
              <a:t>that no one could buy or sell unless he had the mark—the name of the beast or the number of its name.…</a:t>
            </a:r>
            <a:r>
              <a:rPr lang="en-US" u="sng" dirty="0"/>
              <a:t>Berean Study </a:t>
            </a:r>
            <a:r>
              <a:rPr lang="en-US" u="sng" dirty="0" smtClean="0"/>
              <a:t>Bible </a:t>
            </a:r>
            <a:r>
              <a:rPr lang="en-US" u="sng" dirty="0"/>
              <a:t>Download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1400" dirty="0">
                <a:hlinkClick r:id="rId4"/>
              </a:rPr>
              <a:t>https://video.search.yahoo.com/search/video?fr=jnazafzv&amp;p=microchip+implant+in+hand#id=3&amp;vid=95b452b86e29eca1a6e674dff69e9658&amp;action=view</a:t>
            </a:r>
            <a:endParaRPr lang="en-US" sz="1400" dirty="0"/>
          </a:p>
        </p:txBody>
      </p:sp>
      <p:pic>
        <p:nvPicPr>
          <p:cNvPr id="1028" name="Picture 4" descr="http://www.thedailysheeple.com/wp-content/uploads/2017/07/microchip-e1500907212935.jpg"/>
          <p:cNvPicPr>
            <a:picLocks noChangeAspect="1" noChangeArrowheads="1"/>
          </p:cNvPicPr>
          <p:nvPr/>
        </p:nvPicPr>
        <p:blipFill rotWithShape="1">
          <a:blip r:embed="rId5">
            <a:extLst>
              <a:ext uri="{28A0092B-C50C-407E-A947-70E740481C1C}">
                <a14:useLocalDpi xmlns:a14="http://schemas.microsoft.com/office/drawing/2010/main" val="0"/>
              </a:ext>
            </a:extLst>
          </a:blip>
          <a:srcRect l="47151"/>
          <a:stretch/>
        </p:blipFill>
        <p:spPr bwMode="auto">
          <a:xfrm>
            <a:off x="8563429" y="1332365"/>
            <a:ext cx="2598056" cy="27652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84800" y="2264229"/>
            <a:ext cx="2191657" cy="646331"/>
          </a:xfrm>
          <a:prstGeom prst="rect">
            <a:avLst/>
          </a:prstGeom>
          <a:noFill/>
        </p:spPr>
        <p:txBody>
          <a:bodyPr wrap="square" rtlCol="0">
            <a:spAutoFit/>
          </a:bodyPr>
          <a:lstStyle/>
          <a:p>
            <a:r>
              <a:rPr lang="en-US" dirty="0" smtClean="0"/>
              <a:t>Credit: BeforeItsNews</a:t>
            </a:r>
            <a:endParaRPr lang="en-US" dirty="0"/>
          </a:p>
        </p:txBody>
      </p:sp>
    </p:spTree>
    <p:extLst>
      <p:ext uri="{BB962C8B-B14F-4D97-AF65-F5344CB8AC3E}">
        <p14:creationId xmlns:p14="http://schemas.microsoft.com/office/powerpoint/2010/main" val="11743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anim calcmode="lin" valueType="num">
                                      <p:cBhvr>
                                        <p:cTn id="2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85" y="382385"/>
            <a:ext cx="11117943" cy="1492132"/>
          </a:xfrm>
        </p:spPr>
        <p:txBody>
          <a:bodyPr/>
          <a:lstStyle/>
          <a:p>
            <a:pPr algn="ctr"/>
            <a:r>
              <a:rPr lang="en-US" dirty="0"/>
              <a:t>Human acceptance of transhumanism</a:t>
            </a:r>
          </a:p>
        </p:txBody>
      </p:sp>
      <p:sp>
        <p:nvSpPr>
          <p:cNvPr id="3" name="Content Placeholder 2"/>
          <p:cNvSpPr>
            <a:spLocks noGrp="1"/>
          </p:cNvSpPr>
          <p:nvPr>
            <p:ph idx="1"/>
          </p:nvPr>
        </p:nvSpPr>
        <p:spPr>
          <a:xfrm>
            <a:off x="914400" y="2286001"/>
            <a:ext cx="10769600" cy="3593591"/>
          </a:xfrm>
        </p:spPr>
        <p:txBody>
          <a:bodyPr/>
          <a:lstStyle/>
          <a:p>
            <a:r>
              <a:rPr lang="en-US" dirty="0"/>
              <a:t>BCI technology presently </a:t>
            </a:r>
            <a:r>
              <a:rPr lang="en-US" dirty="0" smtClean="0"/>
              <a:t>is more </a:t>
            </a:r>
            <a:r>
              <a:rPr lang="en-US" dirty="0"/>
              <a:t>acceptable to most people than gene editing for enhancement</a:t>
            </a:r>
          </a:p>
          <a:p>
            <a:r>
              <a:rPr lang="en-US" dirty="0" smtClean="0"/>
              <a:t>Prosthetics have been around for centuries:  false legs and arms, hearing horns and aids, eyeglasses</a:t>
            </a:r>
          </a:p>
          <a:p>
            <a:r>
              <a:rPr lang="en-US" dirty="0" smtClean="0"/>
              <a:t>Mental diseases such as Parkinson’s and Alzheimer’s diseases are on the increase and so eventually brain implant devices will become an acceptable way to go</a:t>
            </a:r>
          </a:p>
          <a:p>
            <a:r>
              <a:rPr lang="en-US" dirty="0" smtClean="0"/>
              <a:t>Smartphones are now a necessity to most people and so BCI implants will become acceptable,  AND, will connect us all with the unlimited information of the Internet—the temptation of unlimited knowledge is a temptation hard to resist…</a:t>
            </a:r>
          </a:p>
          <a:p>
            <a:r>
              <a:rPr lang="en-US" dirty="0" smtClean="0"/>
              <a:t>The younger generation, accustomed to technology in their everyday life, will find it easy to shift towards a Transhuman vision</a:t>
            </a:r>
          </a:p>
        </p:txBody>
      </p:sp>
    </p:spTree>
    <p:extLst>
      <p:ext uri="{BB962C8B-B14F-4D97-AF65-F5344CB8AC3E}">
        <p14:creationId xmlns:p14="http://schemas.microsoft.com/office/powerpoint/2010/main" val="358805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154" y="1190171"/>
            <a:ext cx="10948633" cy="5469037"/>
          </a:xfrm>
          <a:prstGeom prst="rect">
            <a:avLst/>
          </a:prstGeom>
        </p:spPr>
      </p:pic>
      <p:sp>
        <p:nvSpPr>
          <p:cNvPr id="3" name="Title 2"/>
          <p:cNvSpPr>
            <a:spLocks noGrp="1"/>
          </p:cNvSpPr>
          <p:nvPr>
            <p:ph type="title"/>
          </p:nvPr>
        </p:nvSpPr>
        <p:spPr>
          <a:xfrm>
            <a:off x="870155" y="398206"/>
            <a:ext cx="10987547" cy="870153"/>
          </a:xfrm>
        </p:spPr>
        <p:txBody>
          <a:bodyPr>
            <a:normAutofit fontScale="90000"/>
          </a:bodyPr>
          <a:lstStyle/>
          <a:p>
            <a:r>
              <a:rPr lang="en-US" dirty="0" smtClean="0"/>
              <a:t>Human acceptance of transhumanism</a:t>
            </a:r>
            <a:endParaRPr lang="en-US" dirty="0"/>
          </a:p>
        </p:txBody>
      </p:sp>
      <p:sp>
        <p:nvSpPr>
          <p:cNvPr id="4" name="TextBox 3"/>
          <p:cNvSpPr txBox="1"/>
          <p:nvPr/>
        </p:nvSpPr>
        <p:spPr>
          <a:xfrm>
            <a:off x="6754761" y="6474542"/>
            <a:ext cx="4026310" cy="369332"/>
          </a:xfrm>
          <a:prstGeom prst="rect">
            <a:avLst/>
          </a:prstGeom>
          <a:noFill/>
        </p:spPr>
        <p:txBody>
          <a:bodyPr wrap="square" rtlCol="0">
            <a:spAutoFit/>
          </a:bodyPr>
          <a:lstStyle/>
          <a:p>
            <a:r>
              <a:rPr lang="en-US" dirty="0" smtClean="0"/>
              <a:t>Uncanny Valley, GFDL, Tracy Atkins</a:t>
            </a:r>
            <a:endParaRPr lang="en-US" dirty="0"/>
          </a:p>
        </p:txBody>
      </p:sp>
    </p:spTree>
    <p:extLst>
      <p:ext uri="{BB962C8B-B14F-4D97-AF65-F5344CB8AC3E}">
        <p14:creationId xmlns:p14="http://schemas.microsoft.com/office/powerpoint/2010/main" val="2365390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71228"/>
          </a:xfrm>
        </p:spPr>
        <p:txBody>
          <a:bodyPr/>
          <a:lstStyle/>
          <a:p>
            <a:r>
              <a:rPr lang="en-US" dirty="0" smtClean="0"/>
              <a:t>Human enhancement &amp; the future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387" y="1277312"/>
            <a:ext cx="5985796" cy="4536058"/>
          </a:xfrm>
          <a:prstGeom prst="rect">
            <a:avLst/>
          </a:prstGeom>
        </p:spPr>
      </p:pic>
      <p:sp>
        <p:nvSpPr>
          <p:cNvPr id="6" name="Content Placeholder 5"/>
          <p:cNvSpPr>
            <a:spLocks noGrp="1"/>
          </p:cNvSpPr>
          <p:nvPr>
            <p:ph idx="1"/>
          </p:nvPr>
        </p:nvSpPr>
        <p:spPr>
          <a:xfrm>
            <a:off x="0" y="1061885"/>
            <a:ext cx="4934857" cy="5796116"/>
          </a:xfrm>
        </p:spPr>
        <p:txBody>
          <a:bodyPr>
            <a:normAutofit/>
          </a:bodyPr>
          <a:lstStyle/>
          <a:p>
            <a:r>
              <a:rPr lang="en-US" dirty="0" smtClean="0"/>
              <a:t>Speculative transgenic changes to what was once human</a:t>
            </a:r>
          </a:p>
          <a:p>
            <a:r>
              <a:rPr lang="en-US" dirty="0" smtClean="0"/>
              <a:t>These human-devised hybrids, likely through genetic manipulation, are reminiscent of a race of giants in Noah’s and David’s time</a:t>
            </a:r>
          </a:p>
          <a:p>
            <a:r>
              <a:rPr lang="en-US" dirty="0" smtClean="0"/>
              <a:t>Genesis 6:4:  “The Nephilim were on the earth in those days, and also after that, when the sons of God came in unto the daughters of men, and they bore children to them; the same were the mighty men that were of old, the men of renown.”</a:t>
            </a:r>
          </a:p>
          <a:p>
            <a:r>
              <a:rPr lang="en-US" dirty="0"/>
              <a:t>The Book of Enoch </a:t>
            </a:r>
            <a:r>
              <a:rPr lang="en-US" dirty="0" smtClean="0"/>
              <a:t>describes </a:t>
            </a:r>
            <a:r>
              <a:rPr lang="en-US" dirty="0"/>
              <a:t>the Nephilim as resulting from cross breeding of humans with a special class of angels known as Watchers</a:t>
            </a:r>
          </a:p>
        </p:txBody>
      </p:sp>
      <p:sp>
        <p:nvSpPr>
          <p:cNvPr id="7" name="TextBox 6"/>
          <p:cNvSpPr txBox="1"/>
          <p:nvPr/>
        </p:nvSpPr>
        <p:spPr>
          <a:xfrm>
            <a:off x="5279922" y="6072072"/>
            <a:ext cx="6622025" cy="553998"/>
          </a:xfrm>
          <a:prstGeom prst="rect">
            <a:avLst/>
          </a:prstGeom>
          <a:noFill/>
        </p:spPr>
        <p:txBody>
          <a:bodyPr wrap="square" rtlCol="0">
            <a:spAutoFit/>
          </a:bodyPr>
          <a:lstStyle/>
          <a:p>
            <a:r>
              <a:rPr lang="en-US" dirty="0" smtClean="0"/>
              <a:t>Genetic </a:t>
            </a:r>
            <a:r>
              <a:rPr lang="en-US" dirty="0"/>
              <a:t>engineering and space travel </a:t>
            </a:r>
            <a:r>
              <a:rPr lang="en-US" dirty="0" smtClean="0"/>
              <a:t>could </a:t>
            </a:r>
            <a:r>
              <a:rPr lang="en-US" dirty="0"/>
              <a:t>change our appearances. </a:t>
            </a:r>
            <a:r>
              <a:rPr lang="en-US" sz="1200" dirty="0"/>
              <a:t>Image credit: Man after Man – An Anthropology of the Future by Douglas Dixon</a:t>
            </a:r>
          </a:p>
        </p:txBody>
      </p:sp>
    </p:spTree>
    <p:extLst>
      <p:ext uri="{BB962C8B-B14F-4D97-AF65-F5344CB8AC3E}">
        <p14:creationId xmlns:p14="http://schemas.microsoft.com/office/powerpoint/2010/main" val="54200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000"/>
                                        <p:tgtEl>
                                          <p:spTgt spid="6">
                                            <p:txEl>
                                              <p:pRg st="2" end="2"/>
                                            </p:txEl>
                                          </p:spTgt>
                                        </p:tgtEl>
                                      </p:cBhvr>
                                    </p:animEffect>
                                    <p:anim calcmode="lin" valueType="num">
                                      <p:cBhvr>
                                        <p:cTn id="3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1000"/>
                                        <p:tgtEl>
                                          <p:spTgt spid="6">
                                            <p:txEl>
                                              <p:pRg st="3" end="3"/>
                                            </p:txEl>
                                          </p:spTgt>
                                        </p:tgtEl>
                                      </p:cBhvr>
                                    </p:animEffect>
                                    <p:anim calcmode="lin" valueType="num">
                                      <p:cBhvr>
                                        <p:cTn id="4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171" y="382385"/>
            <a:ext cx="10747829" cy="1040015"/>
          </a:xfrm>
        </p:spPr>
        <p:txBody>
          <a:bodyPr/>
          <a:lstStyle/>
          <a:p>
            <a:pPr algn="ctr"/>
            <a:r>
              <a:rPr lang="en-US" dirty="0"/>
              <a:t>Human enhancement &amp; the future</a:t>
            </a:r>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654" t="26048" r="22492" b="19435"/>
          <a:stretch/>
        </p:blipFill>
        <p:spPr bwMode="auto">
          <a:xfrm>
            <a:off x="464456" y="1190170"/>
            <a:ext cx="8093161" cy="4441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708571" y="3541486"/>
            <a:ext cx="2844800" cy="1200329"/>
          </a:xfrm>
          <a:prstGeom prst="rect">
            <a:avLst/>
          </a:prstGeom>
          <a:noFill/>
        </p:spPr>
        <p:txBody>
          <a:bodyPr wrap="square" rtlCol="0">
            <a:spAutoFit/>
          </a:bodyPr>
          <a:lstStyle/>
          <a:p>
            <a:r>
              <a:rPr lang="en-US" dirty="0" smtClean="0"/>
              <a:t>Credit:  </a:t>
            </a:r>
            <a:r>
              <a:rPr lang="en-US" i="1" dirty="0" smtClean="0"/>
              <a:t>Giants</a:t>
            </a:r>
            <a:r>
              <a:rPr lang="en-US" i="1" dirty="0"/>
              <a:t>, Super Soldiers, and the Days of Noah - Steve Quayle &amp; Tim Alberino</a:t>
            </a:r>
          </a:p>
          <a:p>
            <a:endParaRPr lang="en-US" dirty="0"/>
          </a:p>
        </p:txBody>
      </p:sp>
      <p:sp>
        <p:nvSpPr>
          <p:cNvPr id="3" name="TextBox 2"/>
          <p:cNvSpPr txBox="1"/>
          <p:nvPr/>
        </p:nvSpPr>
        <p:spPr>
          <a:xfrm>
            <a:off x="508000" y="5965371"/>
            <a:ext cx="8345714" cy="830997"/>
          </a:xfrm>
          <a:prstGeom prst="rect">
            <a:avLst/>
          </a:prstGeom>
          <a:noFill/>
        </p:spPr>
        <p:txBody>
          <a:bodyPr wrap="square" rtlCol="0">
            <a:spAutoFit/>
          </a:bodyPr>
          <a:lstStyle/>
          <a:p>
            <a:r>
              <a:rPr lang="en-US" sz="2400" dirty="0" smtClean="0"/>
              <a:t>Will our zeal to obtain “super soldiers” tempt us to bring back the Nephilim?</a:t>
            </a:r>
            <a:endParaRPr lang="en-US" sz="2400" dirty="0"/>
          </a:p>
        </p:txBody>
      </p:sp>
    </p:spTree>
    <p:extLst>
      <p:ext uri="{BB962C8B-B14F-4D97-AF65-F5344CB8AC3E}">
        <p14:creationId xmlns:p14="http://schemas.microsoft.com/office/powerpoint/2010/main" val="3314975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98072"/>
          </a:xfrm>
        </p:spPr>
        <p:txBody>
          <a:bodyPr/>
          <a:lstStyle/>
          <a:p>
            <a:pPr algn="ctr"/>
            <a:r>
              <a:rPr lang="en-US" dirty="0">
                <a:solidFill>
                  <a:schemeClr val="tx1"/>
                </a:solidFill>
              </a:rPr>
              <a:t>TRANSHUMANISM, What is it?</a:t>
            </a:r>
            <a:endParaRPr lang="en-US" dirty="0"/>
          </a:p>
        </p:txBody>
      </p:sp>
      <p:sp>
        <p:nvSpPr>
          <p:cNvPr id="3" name="Content Placeholder 2"/>
          <p:cNvSpPr>
            <a:spLocks noGrp="1"/>
          </p:cNvSpPr>
          <p:nvPr>
            <p:ph idx="1"/>
          </p:nvPr>
        </p:nvSpPr>
        <p:spPr>
          <a:xfrm>
            <a:off x="740229" y="1538515"/>
            <a:ext cx="10689771" cy="4833256"/>
          </a:xfrm>
        </p:spPr>
        <p:txBody>
          <a:bodyPr>
            <a:normAutofit lnSpcReduction="10000"/>
          </a:bodyPr>
          <a:lstStyle/>
          <a:p>
            <a:pPr lvl="1">
              <a:buFont typeface="Arial" panose="020B0604020202020204" pitchFamily="34" charset="0"/>
              <a:buChar char="•"/>
            </a:pPr>
            <a:r>
              <a:rPr lang="en-US" sz="2400" dirty="0"/>
              <a:t>Led initially by the Cybernetics Group, a think-tank of geniuses who developed modern computer and worked with CIA’s MK-Ultra project for military mind control</a:t>
            </a:r>
          </a:p>
          <a:p>
            <a:pPr lvl="1">
              <a:buFont typeface="Arial" panose="020B0604020202020204" pitchFamily="34" charset="0"/>
              <a:buChar char="•"/>
            </a:pPr>
            <a:r>
              <a:rPr lang="en-US" sz="2400" dirty="0"/>
              <a:t>Intellect enhancement coveted, as in movie “Lucy” (a woman who gains psychokinetic abilities when a nootropic drug is absorbed into her bloodstream), or, Iron Man Tony Stark</a:t>
            </a:r>
          </a:p>
          <a:p>
            <a:pPr lvl="1">
              <a:buFont typeface="Arial" panose="020B0604020202020204" pitchFamily="34" charset="0"/>
              <a:buChar char="•"/>
            </a:pPr>
            <a:r>
              <a:rPr lang="en-US" sz="2400" dirty="0"/>
              <a:t>The Wish is for human minds to merge with an omniscience Internet once “The Singularity” is reached, per Ray </a:t>
            </a:r>
            <a:r>
              <a:rPr lang="en-US" sz="2400" dirty="0" smtClean="0"/>
              <a:t>Kurzweil </a:t>
            </a:r>
            <a:r>
              <a:rPr lang="en-US" sz="2400" dirty="0"/>
              <a:t>of Google</a:t>
            </a:r>
          </a:p>
          <a:p>
            <a:pPr lvl="2"/>
            <a:r>
              <a:rPr lang="en-US" sz="2400" dirty="0"/>
              <a:t>Internet then becomes the “god” of occultism</a:t>
            </a:r>
          </a:p>
          <a:p>
            <a:pPr lvl="2"/>
            <a:r>
              <a:rPr lang="en-US" sz="2400" dirty="0"/>
              <a:t>Interned then becomes the Masonic All-Seeing Eye on back of American dollar bill</a:t>
            </a:r>
          </a:p>
          <a:p>
            <a:endParaRPr lang="en-US" dirty="0"/>
          </a:p>
        </p:txBody>
      </p:sp>
    </p:spTree>
    <p:extLst>
      <p:ext uri="{BB962C8B-B14F-4D97-AF65-F5344CB8AC3E}">
        <p14:creationId xmlns:p14="http://schemas.microsoft.com/office/powerpoint/2010/main" val="324353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Transhumanism: current technical status</a:t>
            </a:r>
            <a:endParaRPr lang="en-US" dirty="0"/>
          </a:p>
        </p:txBody>
      </p:sp>
      <p:sp>
        <p:nvSpPr>
          <p:cNvPr id="3" name="Content Placeholder 2"/>
          <p:cNvSpPr>
            <a:spLocks noGrp="1"/>
          </p:cNvSpPr>
          <p:nvPr>
            <p:ph idx="1"/>
          </p:nvPr>
        </p:nvSpPr>
        <p:spPr>
          <a:xfrm>
            <a:off x="391887" y="2017486"/>
            <a:ext cx="11451770" cy="4513943"/>
          </a:xfrm>
        </p:spPr>
        <p:txBody>
          <a:bodyPr>
            <a:noAutofit/>
          </a:bodyPr>
          <a:lstStyle/>
          <a:p>
            <a:r>
              <a:rPr lang="en-US" sz="2400" dirty="0" smtClean="0"/>
              <a:t>Much progress with mathematical algorithms for BCI</a:t>
            </a:r>
          </a:p>
          <a:p>
            <a:r>
              <a:rPr lang="en-US" sz="2400" dirty="0" smtClean="0"/>
              <a:t>Hardwiring brain with computers hinders mobility</a:t>
            </a:r>
          </a:p>
          <a:p>
            <a:r>
              <a:rPr lang="en-US" sz="2400" dirty="0" smtClean="0"/>
              <a:t>Wireless BCI better but subject to neurosecurity issues:  glitches or illegal hacking of data; e.g., ID Theft</a:t>
            </a:r>
          </a:p>
          <a:p>
            <a:r>
              <a:rPr lang="en-US" sz="2400" dirty="0" smtClean="0"/>
              <a:t>Attempts to upload the human mind into a computer system are very problematic due to belief that our thoughts are physical (biochemical) in nature—this could bring on a conclusion that we are either non-spiritual or spiritual beings</a:t>
            </a:r>
          </a:p>
          <a:p>
            <a:r>
              <a:rPr lang="en-US" sz="2400" dirty="0" smtClean="0"/>
              <a:t>Plans to connect all humans mentally with a “brain net” would be convenient but could become a means of government control, or lead us into a dystopian world like the hive-like “Collective” of the Borg</a:t>
            </a:r>
            <a:endParaRPr lang="en-US" sz="2400" dirty="0"/>
          </a:p>
        </p:txBody>
      </p:sp>
    </p:spTree>
    <p:extLst>
      <p:ext uri="{BB962C8B-B14F-4D97-AF65-F5344CB8AC3E}">
        <p14:creationId xmlns:p14="http://schemas.microsoft.com/office/powerpoint/2010/main" val="27454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82385"/>
            <a:ext cx="11306628" cy="807786"/>
          </a:xfrm>
        </p:spPr>
        <p:txBody>
          <a:bodyPr/>
          <a:lstStyle/>
          <a:p>
            <a:pPr algn="ctr"/>
            <a:r>
              <a:rPr lang="en-US" dirty="0" smtClean="0"/>
              <a:t>Increasing human life expectancy</a:t>
            </a:r>
            <a:endParaRPr lang="en-US" dirty="0"/>
          </a:p>
        </p:txBody>
      </p:sp>
      <p:sp>
        <p:nvSpPr>
          <p:cNvPr id="3" name="Content Placeholder 2"/>
          <p:cNvSpPr>
            <a:spLocks noGrp="1"/>
          </p:cNvSpPr>
          <p:nvPr>
            <p:ph idx="1"/>
          </p:nvPr>
        </p:nvSpPr>
        <p:spPr>
          <a:xfrm>
            <a:off x="1291771" y="1480456"/>
            <a:ext cx="10101943" cy="5036457"/>
          </a:xfrm>
        </p:spPr>
        <p:txBody>
          <a:bodyPr>
            <a:normAutofit/>
          </a:bodyPr>
          <a:lstStyle/>
          <a:p>
            <a:r>
              <a:rPr lang="en-US" sz="2400" dirty="0" smtClean="0"/>
              <a:t>Cloning of diseased organs from embryonic stem cells is largely acceptable for therapeutic purposes of replacing aged organs, but not for reproduction</a:t>
            </a:r>
          </a:p>
          <a:p>
            <a:r>
              <a:rPr lang="en-US" sz="2400" dirty="0" smtClean="0"/>
              <a:t>Yet other researchers see it as a means to obtain cell replacement therapies to slow or end senescence</a:t>
            </a:r>
          </a:p>
          <a:p>
            <a:r>
              <a:rPr lang="en-US" sz="2400" dirty="0" smtClean="0"/>
              <a:t>A drastic longer life expectancy, or even  immortality, would change families and societies drastically</a:t>
            </a:r>
            <a:endParaRPr lang="en-US" sz="2400" dirty="0"/>
          </a:p>
          <a:p>
            <a:r>
              <a:rPr lang="en-US" sz="2400" dirty="0" smtClean="0"/>
              <a:t> Anti-aging technologies are advancing </a:t>
            </a:r>
            <a:r>
              <a:rPr lang="en-US" sz="2400" dirty="0"/>
              <a:t> </a:t>
            </a:r>
            <a:r>
              <a:rPr lang="en-US" sz="2400" dirty="0" smtClean="0"/>
              <a:t>due to medications, biochemical, genetics, nano-machines, organ/tissue transplant, food (caloric) intake, life style changes</a:t>
            </a:r>
          </a:p>
          <a:p>
            <a:pPr lvl="1"/>
            <a:endParaRPr lang="en-US" dirty="0"/>
          </a:p>
          <a:p>
            <a:endParaRPr lang="en-US" dirty="0"/>
          </a:p>
        </p:txBody>
      </p:sp>
    </p:spTree>
    <p:extLst>
      <p:ext uri="{BB962C8B-B14F-4D97-AF65-F5344CB8AC3E}">
        <p14:creationId xmlns:p14="http://schemas.microsoft.com/office/powerpoint/2010/main" val="399674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382385"/>
            <a:ext cx="10863943" cy="1141615"/>
          </a:xfrm>
        </p:spPr>
        <p:txBody>
          <a:bodyPr/>
          <a:lstStyle/>
          <a:p>
            <a:pPr algn="ctr"/>
            <a:r>
              <a:rPr lang="en-US" dirty="0"/>
              <a:t>Increasing human life expectancy</a:t>
            </a:r>
          </a:p>
        </p:txBody>
      </p:sp>
      <p:sp>
        <p:nvSpPr>
          <p:cNvPr id="3" name="Content Placeholder 2"/>
          <p:cNvSpPr>
            <a:spLocks noGrp="1"/>
          </p:cNvSpPr>
          <p:nvPr>
            <p:ph idx="1"/>
          </p:nvPr>
        </p:nvSpPr>
        <p:spPr>
          <a:xfrm>
            <a:off x="1251678" y="1683657"/>
            <a:ext cx="10178322" cy="4891314"/>
          </a:xfrm>
        </p:spPr>
        <p:txBody>
          <a:bodyPr>
            <a:normAutofit fontScale="92500"/>
          </a:bodyPr>
          <a:lstStyle/>
          <a:p>
            <a:r>
              <a:rPr lang="en-US" sz="2400" dirty="0"/>
              <a:t>Aging is thought due to a random (stochastic) number of mechanisms, a few of which are: </a:t>
            </a:r>
          </a:p>
          <a:p>
            <a:pPr lvl="1"/>
            <a:r>
              <a:rPr lang="en-US" sz="2400" dirty="0"/>
              <a:t>Protein cross-linking (corruption)</a:t>
            </a:r>
          </a:p>
          <a:p>
            <a:pPr lvl="1"/>
            <a:r>
              <a:rPr lang="en-US" sz="2400" dirty="0"/>
              <a:t>DNA mutations and diminishing ability to repair, leading to cancers and tissue malfunction</a:t>
            </a:r>
          </a:p>
          <a:p>
            <a:pPr lvl="1"/>
            <a:r>
              <a:rPr lang="en-US" sz="2400" dirty="0"/>
              <a:t>Oxidative damage:  oxygen needed to live but also generates Free Radicals or Reactive Oxygen Species (ROS), which harm cells in bodily tissues, but serve </a:t>
            </a:r>
          </a:p>
          <a:p>
            <a:pPr lvl="1"/>
            <a:r>
              <a:rPr lang="en-US" sz="2400" dirty="0"/>
              <a:t>Mitochondrial Damage to membranes slows down metabolism and tissue repair.  Caused by ROS</a:t>
            </a:r>
          </a:p>
          <a:p>
            <a:pPr lvl="1"/>
            <a:r>
              <a:rPr lang="en-US" sz="2400" dirty="0"/>
              <a:t>Gene damage for antioxidant enzymes superoxide dismutase and others makes tissues vulnerable to Free Radical damage</a:t>
            </a:r>
          </a:p>
          <a:p>
            <a:endParaRPr lang="en-US" dirty="0"/>
          </a:p>
        </p:txBody>
      </p:sp>
    </p:spTree>
    <p:extLst>
      <p:ext uri="{BB962C8B-B14F-4D97-AF65-F5344CB8AC3E}">
        <p14:creationId xmlns:p14="http://schemas.microsoft.com/office/powerpoint/2010/main" val="14741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Increasing human life expectancy</a:t>
            </a:r>
          </a:p>
        </p:txBody>
      </p:sp>
      <p:sp>
        <p:nvSpPr>
          <p:cNvPr id="3" name="Content Placeholder 2"/>
          <p:cNvSpPr>
            <a:spLocks noGrp="1"/>
          </p:cNvSpPr>
          <p:nvPr>
            <p:ph idx="1"/>
          </p:nvPr>
        </p:nvSpPr>
        <p:spPr>
          <a:xfrm>
            <a:off x="348343" y="2032000"/>
            <a:ext cx="11495314" cy="4252685"/>
          </a:xfrm>
        </p:spPr>
        <p:txBody>
          <a:bodyPr/>
          <a:lstStyle/>
          <a:p>
            <a:r>
              <a:rPr lang="en-US" dirty="0" smtClean="0"/>
              <a:t>No “Grand Unifying Theory of Aging” yet, per gerontologist</a:t>
            </a:r>
          </a:p>
          <a:p>
            <a:r>
              <a:rPr lang="en-US" b="1" dirty="0" smtClean="0"/>
              <a:t>Anti-Aging Methods </a:t>
            </a:r>
            <a:r>
              <a:rPr lang="en-US" dirty="0" smtClean="0"/>
              <a:t>now being studied include the following:</a:t>
            </a:r>
          </a:p>
          <a:p>
            <a:pPr lvl="1"/>
            <a:r>
              <a:rPr lang="en-US" b="1" dirty="0" smtClean="0"/>
              <a:t>Caloric Restrictions </a:t>
            </a:r>
            <a:r>
              <a:rPr lang="en-US" dirty="0" smtClean="0"/>
              <a:t>extends life expectancy</a:t>
            </a:r>
            <a:endParaRPr lang="en-US" b="1" dirty="0"/>
          </a:p>
          <a:p>
            <a:pPr lvl="1"/>
            <a:r>
              <a:rPr lang="en-US" b="1" dirty="0" smtClean="0"/>
              <a:t>Slowing Metabolic Rate</a:t>
            </a:r>
          </a:p>
          <a:p>
            <a:pPr lvl="1"/>
            <a:r>
              <a:rPr lang="en-US" b="1" dirty="0" smtClean="0"/>
              <a:t>Exercise</a:t>
            </a:r>
          </a:p>
          <a:p>
            <a:pPr lvl="1"/>
            <a:r>
              <a:rPr lang="en-US" b="1" dirty="0" smtClean="0"/>
              <a:t>Biotechnology: </a:t>
            </a:r>
            <a:r>
              <a:rPr lang="en-US" dirty="0" smtClean="0"/>
              <a:t> genetic engineering for more superoxide dismutase &amp; catalase.  Also, biochemicals such as NMN and NR</a:t>
            </a:r>
          </a:p>
          <a:p>
            <a:pPr lvl="1"/>
            <a:r>
              <a:rPr lang="en-US" b="1" dirty="0" smtClean="0"/>
              <a:t>Telomerase:  </a:t>
            </a:r>
            <a:r>
              <a:rPr lang="en-US" dirty="0" smtClean="0"/>
              <a:t>This enzyme resets telomere loss (located at tips of chromosomes)</a:t>
            </a:r>
            <a:endParaRPr lang="en-US" b="1" dirty="0" smtClean="0"/>
          </a:p>
          <a:p>
            <a:r>
              <a:rPr lang="en-US" b="1" dirty="0" smtClean="0"/>
              <a:t>Question:  What would life be like if we could live hundreds of years?</a:t>
            </a:r>
            <a:endParaRPr lang="en-US" b="1" dirty="0"/>
          </a:p>
          <a:p>
            <a:endParaRPr lang="en-US" b="1" dirty="0" smtClean="0"/>
          </a:p>
          <a:p>
            <a:endParaRPr lang="en-US" b="1" dirty="0"/>
          </a:p>
        </p:txBody>
      </p:sp>
    </p:spTree>
    <p:extLst>
      <p:ext uri="{BB962C8B-B14F-4D97-AF65-F5344CB8AC3E}">
        <p14:creationId xmlns:p14="http://schemas.microsoft.com/office/powerpoint/2010/main" val="65768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01600"/>
            <a:ext cx="11625942" cy="1683657"/>
          </a:xfrm>
        </p:spPr>
        <p:txBody>
          <a:bodyPr>
            <a:normAutofit/>
          </a:bodyPr>
          <a:lstStyle/>
          <a:p>
            <a:pPr algn="ctr"/>
            <a:r>
              <a:rPr lang="en-US" dirty="0" smtClean="0"/>
              <a:t>Human enhancement technology:</a:t>
            </a:r>
            <a:br>
              <a:rPr lang="en-US" dirty="0" smtClean="0"/>
            </a:br>
            <a:r>
              <a:rPr lang="en-US" dirty="0" smtClean="0"/>
              <a:t> ethical concerns</a:t>
            </a:r>
            <a:endParaRPr lang="en-US" dirty="0"/>
          </a:p>
        </p:txBody>
      </p:sp>
      <p:sp>
        <p:nvSpPr>
          <p:cNvPr id="3" name="Content Placeholder 2"/>
          <p:cNvSpPr>
            <a:spLocks noGrp="1"/>
          </p:cNvSpPr>
          <p:nvPr>
            <p:ph idx="1"/>
          </p:nvPr>
        </p:nvSpPr>
        <p:spPr>
          <a:xfrm>
            <a:off x="493487" y="1930400"/>
            <a:ext cx="11292114" cy="4571999"/>
          </a:xfrm>
        </p:spPr>
        <p:txBody>
          <a:bodyPr>
            <a:normAutofit/>
          </a:bodyPr>
          <a:lstStyle/>
          <a:p>
            <a:r>
              <a:rPr lang="en-US" sz="2400" b="1" dirty="0" smtClean="0"/>
              <a:t>High Cost</a:t>
            </a:r>
            <a:r>
              <a:rPr lang="en-US" sz="2400" dirty="0" smtClean="0"/>
              <a:t>:  Who will be able to afford it?</a:t>
            </a:r>
            <a:endParaRPr lang="en-US" sz="2400" dirty="0"/>
          </a:p>
          <a:p>
            <a:r>
              <a:rPr lang="en-US" sz="2400" b="1" dirty="0" smtClean="0"/>
              <a:t>Should We Play God?  </a:t>
            </a:r>
            <a:r>
              <a:rPr lang="en-US" sz="2400" dirty="0" smtClean="0"/>
              <a:t>I.e., can we create as He does without usurping His authority?</a:t>
            </a:r>
          </a:p>
          <a:p>
            <a:r>
              <a:rPr lang="en-US" sz="2400" b="1" dirty="0" smtClean="0"/>
              <a:t>Somatic Stem Cells </a:t>
            </a:r>
            <a:r>
              <a:rPr lang="en-US" sz="2400" b="1" u="sng" dirty="0" smtClean="0"/>
              <a:t>or</a:t>
            </a:r>
            <a:r>
              <a:rPr lang="en-US" sz="2400" b="1" dirty="0" smtClean="0"/>
              <a:t> Human Embryo Stem Cells</a:t>
            </a:r>
            <a:r>
              <a:rPr lang="en-US" sz="2400" dirty="0" smtClean="0"/>
              <a:t>--</a:t>
            </a:r>
            <a:r>
              <a:rPr lang="en-US" sz="2400" b="1" dirty="0" smtClean="0"/>
              <a:t>Which therapies uphold human worth and value!</a:t>
            </a:r>
            <a:r>
              <a:rPr lang="en-US" sz="2400" dirty="0" smtClean="0"/>
              <a:t>?</a:t>
            </a:r>
          </a:p>
          <a:p>
            <a:pPr lvl="1"/>
            <a:r>
              <a:rPr lang="en-US" sz="2400" b="1" dirty="0" smtClean="0"/>
              <a:t>Somatic stem </a:t>
            </a:r>
            <a:r>
              <a:rPr lang="en-US" sz="2400" b="1" dirty="0"/>
              <a:t>cells </a:t>
            </a:r>
            <a:r>
              <a:rPr lang="en-US" sz="2400" dirty="0"/>
              <a:t>are obtained from adult </a:t>
            </a:r>
            <a:r>
              <a:rPr lang="en-US" sz="2400" dirty="0" smtClean="0"/>
              <a:t>non reproductive </a:t>
            </a:r>
            <a:r>
              <a:rPr lang="en-US" sz="2400" dirty="0"/>
              <a:t>tissues (skin fibroblasts, umbilical chord, blood) and coaxed to be </a:t>
            </a:r>
            <a:r>
              <a:rPr lang="en-US" sz="2400" dirty="0" smtClean="0"/>
              <a:t>pluripotent; they are used </a:t>
            </a:r>
            <a:r>
              <a:rPr lang="en-US" sz="2400" dirty="0"/>
              <a:t>to treat diseases such as </a:t>
            </a:r>
            <a:r>
              <a:rPr lang="en-US" sz="2400" dirty="0" smtClean="0"/>
              <a:t>Leukemia, (bone marrow transplant), and pending, heart conditions and diabetes.  This is not a means of reproductive therapy</a:t>
            </a:r>
          </a:p>
          <a:p>
            <a:pPr lvl="2"/>
            <a:r>
              <a:rPr lang="en-US" sz="2400" dirty="0" smtClean="0"/>
              <a:t>In early developmental stages now; somewhat costly until process is perfected</a:t>
            </a:r>
            <a:endParaRPr lang="en-US" sz="2400" dirty="0"/>
          </a:p>
          <a:p>
            <a:endParaRPr lang="en-US" dirty="0"/>
          </a:p>
          <a:p>
            <a:endParaRPr lang="en-US" dirty="0"/>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143274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1" y="0"/>
            <a:ext cx="11045372" cy="1451429"/>
          </a:xfrm>
        </p:spPr>
        <p:txBody>
          <a:bodyPr>
            <a:normAutofit fontScale="90000"/>
          </a:bodyPr>
          <a:lstStyle/>
          <a:p>
            <a:pPr algn="ctr"/>
            <a:r>
              <a:rPr lang="en-US" dirty="0"/>
              <a:t>Human enhancement technology:</a:t>
            </a:r>
            <a:br>
              <a:rPr lang="en-US" dirty="0"/>
            </a:br>
            <a:r>
              <a:rPr lang="en-US" dirty="0"/>
              <a:t> ethical concerns</a:t>
            </a:r>
          </a:p>
        </p:txBody>
      </p:sp>
      <p:sp>
        <p:nvSpPr>
          <p:cNvPr id="3" name="Content Placeholder 2"/>
          <p:cNvSpPr>
            <a:spLocks noGrp="1"/>
          </p:cNvSpPr>
          <p:nvPr>
            <p:ph idx="1"/>
          </p:nvPr>
        </p:nvSpPr>
        <p:spPr>
          <a:xfrm>
            <a:off x="522515" y="1581376"/>
            <a:ext cx="5181599" cy="5124225"/>
          </a:xfrm>
        </p:spPr>
        <p:txBody>
          <a:bodyPr>
            <a:normAutofit fontScale="92500"/>
          </a:bodyPr>
          <a:lstStyle/>
          <a:p>
            <a:r>
              <a:rPr lang="en-US" sz="2400" b="1" dirty="0"/>
              <a:t>Human Embryo Stem </a:t>
            </a:r>
            <a:r>
              <a:rPr lang="en-US" sz="2400" b="1" dirty="0" smtClean="0"/>
              <a:t>Cells</a:t>
            </a:r>
            <a:r>
              <a:rPr lang="en-US" sz="2400" dirty="0"/>
              <a:t> </a:t>
            </a:r>
            <a:r>
              <a:rPr lang="en-US" sz="2400" dirty="0" smtClean="0"/>
              <a:t>are obtained from very early embryo development after </a:t>
            </a:r>
            <a:r>
              <a:rPr lang="en-US" sz="2400" i="1" dirty="0" smtClean="0"/>
              <a:t>in vitro </a:t>
            </a:r>
            <a:r>
              <a:rPr lang="en-US" sz="2400" dirty="0" smtClean="0"/>
              <a:t>fertilization.  Embryos are sacrificed and totipotent or pluripotent cells are harvested and used to treat various diseased organs</a:t>
            </a:r>
          </a:p>
          <a:p>
            <a:pPr marL="685800" lvl="2"/>
            <a:r>
              <a:rPr lang="en-US" sz="2400" dirty="0" smtClean="0"/>
              <a:t>Note: Human embryos can also be kept intact after </a:t>
            </a:r>
            <a:r>
              <a:rPr lang="en-US" sz="2400" i="1" dirty="0" smtClean="0"/>
              <a:t>in vitro </a:t>
            </a:r>
            <a:r>
              <a:rPr lang="en-US" sz="2400" dirty="0" smtClean="0"/>
              <a:t>fertilization; they are then </a:t>
            </a:r>
            <a:r>
              <a:rPr lang="en-US" sz="2400" dirty="0"/>
              <a:t>treated for genetic </a:t>
            </a:r>
            <a:r>
              <a:rPr lang="en-US" sz="2400" dirty="0" smtClean="0"/>
              <a:t>defects, with desired embryos </a:t>
            </a:r>
            <a:r>
              <a:rPr lang="en-US" sz="2400" dirty="0"/>
              <a:t>kept for reproduction; </a:t>
            </a:r>
            <a:r>
              <a:rPr lang="en-US" sz="2400" dirty="0" smtClean="0"/>
              <a:t>remaining embryos are destroyed, discarded </a:t>
            </a:r>
            <a:r>
              <a:rPr lang="en-US" sz="2400" dirty="0"/>
              <a:t>or used for </a:t>
            </a:r>
            <a:r>
              <a:rPr lang="en-US" sz="2400" dirty="0" smtClean="0"/>
              <a:t>scientific research</a:t>
            </a:r>
          </a:p>
          <a:p>
            <a:pPr marL="228600" lvl="1">
              <a:buFont typeface="Arial" panose="020B0604020202020204" pitchFamily="34" charset="0"/>
              <a:buChar char="•"/>
            </a:pPr>
            <a:endParaRPr lang="en-US" sz="2400" dirty="0"/>
          </a:p>
          <a:p>
            <a:endParaRPr lang="en-US" dirty="0"/>
          </a:p>
        </p:txBody>
      </p:sp>
      <p:pic>
        <p:nvPicPr>
          <p:cNvPr id="4098" name="Picture 2" descr="https://upload.wikimedia.org/wikipedia/commons/3/3c/Stem_cells_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324" y="1581376"/>
            <a:ext cx="5131830" cy="46887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86173" y="6143562"/>
            <a:ext cx="2351314" cy="369332"/>
          </a:xfrm>
          <a:prstGeom prst="rect">
            <a:avLst/>
          </a:prstGeom>
          <a:noFill/>
        </p:spPr>
        <p:txBody>
          <a:bodyPr wrap="square" rtlCol="0">
            <a:spAutoFit/>
          </a:bodyPr>
          <a:lstStyle/>
          <a:p>
            <a:r>
              <a:rPr lang="en-US" dirty="0" smtClean="0"/>
              <a:t>Credit: Wikipedia</a:t>
            </a:r>
            <a:endParaRPr lang="en-US" dirty="0"/>
          </a:p>
        </p:txBody>
      </p:sp>
    </p:spTree>
    <p:extLst>
      <p:ext uri="{BB962C8B-B14F-4D97-AF65-F5344CB8AC3E}">
        <p14:creationId xmlns:p14="http://schemas.microsoft.com/office/powerpoint/2010/main" val="20788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0" y="203201"/>
            <a:ext cx="11959770" cy="1233714"/>
          </a:xfrm>
        </p:spPr>
        <p:txBody>
          <a:bodyPr>
            <a:noAutofit/>
          </a:bodyPr>
          <a:lstStyle/>
          <a:p>
            <a:pPr algn="ctr"/>
            <a:r>
              <a:rPr lang="en-US" sz="4000" dirty="0" smtClean="0"/>
              <a:t>Human enhancement technology: ethical concerns of the embryonic cellular approach</a:t>
            </a:r>
            <a:endParaRPr lang="en-US" sz="4000" dirty="0"/>
          </a:p>
        </p:txBody>
      </p:sp>
      <p:sp>
        <p:nvSpPr>
          <p:cNvPr id="3" name="Content Placeholder 2"/>
          <p:cNvSpPr>
            <a:spLocks noGrp="1"/>
          </p:cNvSpPr>
          <p:nvPr>
            <p:ph idx="1"/>
          </p:nvPr>
        </p:nvSpPr>
        <p:spPr>
          <a:xfrm>
            <a:off x="740229" y="1741714"/>
            <a:ext cx="10689771" cy="4717143"/>
          </a:xfrm>
        </p:spPr>
        <p:txBody>
          <a:bodyPr>
            <a:normAutofit lnSpcReduction="10000"/>
          </a:bodyPr>
          <a:lstStyle/>
          <a:p>
            <a:r>
              <a:rPr lang="en-US" b="1" dirty="0" smtClean="0"/>
              <a:t>Eugenics:   </a:t>
            </a:r>
            <a:r>
              <a:rPr lang="en-US" dirty="0" smtClean="0"/>
              <a:t>Selection of the most desired embryo, at the expense of many others that are terminated, raises ethical questions.  Is it just a subtle form of high tech Eugenics leading to “designer babies”, or eventually, Posthuman babies?  </a:t>
            </a:r>
          </a:p>
          <a:p>
            <a:r>
              <a:rPr lang="en-US" b="1" dirty="0" smtClean="0"/>
              <a:t>Technology Addicts:  </a:t>
            </a:r>
            <a:r>
              <a:rPr lang="en-US" dirty="0" smtClean="0"/>
              <a:t>Could we become so dependent on embryonic cell reproduction that we lose our Human Identity?  I.e.,  we might lose the joy of being part of nature as biological creatures</a:t>
            </a:r>
          </a:p>
          <a:p>
            <a:r>
              <a:rPr lang="en-US" b="1" dirty="0"/>
              <a:t>Salvation Paradox:  </a:t>
            </a:r>
            <a:r>
              <a:rPr lang="en-US" dirty="0"/>
              <a:t> Per philosopher Patrick Hopkins, rather that saving our species from extinction as transhumanists proclaim, genetically modified humans would replace our </a:t>
            </a:r>
            <a:r>
              <a:rPr lang="en-US" dirty="0" smtClean="0"/>
              <a:t>species</a:t>
            </a:r>
          </a:p>
          <a:p>
            <a:r>
              <a:rPr lang="en-US" b="1" dirty="0" smtClean="0"/>
              <a:t>Disregard of God’s Word:  </a:t>
            </a:r>
            <a:r>
              <a:rPr lang="en-US" dirty="0" smtClean="0"/>
              <a:t> Psalm 139:13-14 (NIV) tells </a:t>
            </a:r>
            <a:r>
              <a:rPr lang="en-US" dirty="0"/>
              <a:t>us “For you created my inmost being</a:t>
            </a:r>
            <a:r>
              <a:rPr lang="en-US" dirty="0" smtClean="0"/>
              <a:t>; </a:t>
            </a:r>
            <a:r>
              <a:rPr lang="en-US" dirty="0"/>
              <a:t> you knit me together in my mother’s womb</a:t>
            </a:r>
            <a:r>
              <a:rPr lang="en-US" dirty="0" smtClean="0"/>
              <a:t>.  </a:t>
            </a:r>
            <a:r>
              <a:rPr lang="en-US" baseline="30000" dirty="0" smtClean="0"/>
              <a:t> </a:t>
            </a:r>
            <a:r>
              <a:rPr lang="en-US" dirty="0" smtClean="0"/>
              <a:t>I </a:t>
            </a:r>
            <a:r>
              <a:rPr lang="en-US" dirty="0"/>
              <a:t>praise you because I am fearfully and wonderfully </a:t>
            </a:r>
            <a:r>
              <a:rPr lang="en-US" dirty="0" smtClean="0"/>
              <a:t>made…”  Because our bodies and spirits are closely coupled, most Christians resist the thought of our progeny becoming genetically modified posthumans</a:t>
            </a:r>
          </a:p>
          <a:p>
            <a:r>
              <a:rPr lang="en-US" b="1" dirty="0" smtClean="0"/>
              <a:t>Technology Nightmare: </a:t>
            </a:r>
            <a:r>
              <a:rPr lang="en-US" dirty="0" smtClean="0"/>
              <a:t>  Our new “creations” may become our greatest existential risk as new threats that we have never encountered; e.g., super-soldiers…</a:t>
            </a:r>
          </a:p>
        </p:txBody>
      </p:sp>
    </p:spTree>
    <p:extLst>
      <p:ext uri="{BB962C8B-B14F-4D97-AF65-F5344CB8AC3E}">
        <p14:creationId xmlns:p14="http://schemas.microsoft.com/office/powerpoint/2010/main" val="13760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87" y="174171"/>
            <a:ext cx="11451770" cy="1700346"/>
          </a:xfrm>
        </p:spPr>
        <p:txBody>
          <a:bodyPr>
            <a:normAutofit/>
          </a:bodyPr>
          <a:lstStyle/>
          <a:p>
            <a:pPr algn="ctr"/>
            <a:r>
              <a:rPr lang="en-US" sz="4000" dirty="0"/>
              <a:t>Human enhancement technology: ethical concerns of the embryonic cellular approach</a:t>
            </a:r>
          </a:p>
        </p:txBody>
      </p:sp>
      <p:sp>
        <p:nvSpPr>
          <p:cNvPr id="3" name="Content Placeholder 2"/>
          <p:cNvSpPr>
            <a:spLocks noGrp="1"/>
          </p:cNvSpPr>
          <p:nvPr>
            <p:ph idx="1"/>
          </p:nvPr>
        </p:nvSpPr>
        <p:spPr>
          <a:xfrm>
            <a:off x="391885" y="1567543"/>
            <a:ext cx="11321143" cy="4312049"/>
          </a:xfrm>
        </p:spPr>
        <p:txBody>
          <a:bodyPr/>
          <a:lstStyle/>
          <a:p>
            <a:r>
              <a:rPr lang="en-US" b="1" dirty="0" smtClean="0"/>
              <a:t>End of Senescence (Aging):   </a:t>
            </a:r>
            <a:r>
              <a:rPr lang="en-US" dirty="0" smtClean="0"/>
              <a:t>Embryos genetically engineered for immortality  would usher in a new posthuman era.  Foreseeable problems include overpopulation and drastic birth rate control; unfairness with employment., natality (who gets to have children); competition and distrust with offspring leading to selfishness and narcissism; distrust of offspring towards parents</a:t>
            </a:r>
          </a:p>
          <a:p>
            <a:r>
              <a:rPr lang="en-US" b="1" dirty="0" smtClean="0"/>
              <a:t>Loss of Freedom &amp; Autonomy:  </a:t>
            </a:r>
            <a:r>
              <a:rPr lang="en-US" dirty="0" smtClean="0"/>
              <a:t>Genetic screening would remove reproductive freedom with mandatory </a:t>
            </a:r>
            <a:r>
              <a:rPr lang="en-US" i="1" dirty="0" smtClean="0"/>
              <a:t>in vitro </a:t>
            </a:r>
            <a:r>
              <a:rPr lang="en-US" dirty="0" smtClean="0"/>
              <a:t>fertilization, editing and selection for implantation</a:t>
            </a:r>
          </a:p>
          <a:p>
            <a:r>
              <a:rPr lang="en-US" b="1" dirty="0" smtClean="0"/>
              <a:t>Loss of Justice:  </a:t>
            </a:r>
            <a:r>
              <a:rPr lang="en-US" dirty="0" smtClean="0"/>
              <a:t>Very costly genetic engineering procedures will be unjustly available only to the rich.  Their offspring will be fitted with superior strength, health, intelligence, etc.  </a:t>
            </a:r>
          </a:p>
          <a:p>
            <a:r>
              <a:rPr lang="en-US" b="1" dirty="0" smtClean="0"/>
              <a:t>Harvesting of Embryonic Cells &amp; Tissues:   </a:t>
            </a:r>
            <a:r>
              <a:rPr lang="en-US" dirty="0" smtClean="0"/>
              <a:t>Worn out tissues and organs replacement for adults is feasible by growing one’s own embryos to a more mature stage, then sacrificing them for body parts.  This would be limited to those who could afford it</a:t>
            </a:r>
            <a:endParaRPr lang="en-US" b="1" dirty="0"/>
          </a:p>
        </p:txBody>
      </p:sp>
    </p:spTree>
    <p:extLst>
      <p:ext uri="{BB962C8B-B14F-4D97-AF65-F5344CB8AC3E}">
        <p14:creationId xmlns:p14="http://schemas.microsoft.com/office/powerpoint/2010/main" val="97365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382385"/>
            <a:ext cx="11901714" cy="1286758"/>
          </a:xfrm>
        </p:spPr>
        <p:txBody>
          <a:bodyPr>
            <a:normAutofit/>
          </a:bodyPr>
          <a:lstStyle/>
          <a:p>
            <a:pPr algn="ctr"/>
            <a:r>
              <a:rPr lang="en-US" sz="4000" dirty="0"/>
              <a:t>Human </a:t>
            </a:r>
            <a:r>
              <a:rPr lang="en-US" sz="4000" dirty="0" smtClean="0"/>
              <a:t>enhancement  </a:t>
            </a:r>
            <a:r>
              <a:rPr lang="en-US" sz="4000" dirty="0"/>
              <a:t>technology: ethical concerns of the embryonic cellular approach</a:t>
            </a:r>
          </a:p>
        </p:txBody>
      </p:sp>
      <p:sp>
        <p:nvSpPr>
          <p:cNvPr id="3" name="Content Placeholder 2"/>
          <p:cNvSpPr>
            <a:spLocks noGrp="1"/>
          </p:cNvSpPr>
          <p:nvPr>
            <p:ph idx="1"/>
          </p:nvPr>
        </p:nvSpPr>
        <p:spPr>
          <a:xfrm>
            <a:off x="1251678" y="1538514"/>
            <a:ext cx="10178322" cy="5152571"/>
          </a:xfrm>
        </p:spPr>
        <p:txBody>
          <a:bodyPr>
            <a:normAutofit/>
          </a:bodyPr>
          <a:lstStyle/>
          <a:p>
            <a:pPr marL="0" indent="0" algn="ctr">
              <a:buNone/>
            </a:pPr>
            <a:r>
              <a:rPr lang="en-US" sz="3200" dirty="0" smtClean="0"/>
              <a:t>Scientist grows first human-monkey hybrid for possible organ production for people</a:t>
            </a:r>
            <a:endParaRPr lang="en-US" sz="3200" dirty="0"/>
          </a:p>
        </p:txBody>
      </p:sp>
      <p:pic>
        <p:nvPicPr>
          <p:cNvPr id="5" name="Picture 2" descr="A Spanish scientist has grown the world's first-ever human-monkey hybrid in a lab in China which was viable and could have been born — but the process was aborted. Researchers formed the hybrid human-monkey embryo by genetically modifying monkey embryos to deactivate genes"/>
          <p:cNvPicPr>
            <a:picLocks noChangeAspect="1" noChangeArrowheads="1"/>
          </p:cNvPicPr>
          <p:nvPr/>
        </p:nvPicPr>
        <p:blipFill rotWithShape="1">
          <a:blip r:embed="rId3">
            <a:extLst>
              <a:ext uri="{28A0092B-C50C-407E-A947-70E740481C1C}">
                <a14:useLocalDpi xmlns:a14="http://schemas.microsoft.com/office/drawing/2010/main" val="0"/>
              </a:ext>
            </a:extLst>
          </a:blip>
          <a:srcRect l="6269" r="10213"/>
          <a:stretch/>
        </p:blipFill>
        <p:spPr bwMode="auto">
          <a:xfrm>
            <a:off x="3526971" y="2911475"/>
            <a:ext cx="5341258" cy="36011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29486" y="3904343"/>
            <a:ext cx="2409371" cy="646331"/>
          </a:xfrm>
          <a:prstGeom prst="rect">
            <a:avLst/>
          </a:prstGeom>
          <a:noFill/>
        </p:spPr>
        <p:txBody>
          <a:bodyPr wrap="square" rtlCol="0">
            <a:spAutoFit/>
          </a:bodyPr>
          <a:lstStyle/>
          <a:p>
            <a:pPr algn="ctr"/>
            <a:r>
              <a:rPr lang="en-US" dirty="0" smtClean="0">
                <a:solidFill>
                  <a:srgbClr val="C00000"/>
                </a:solidFill>
              </a:rPr>
              <a:t>Human-monkey hybrid, 14 day old embryo</a:t>
            </a:r>
            <a:endParaRPr lang="en-US" dirty="0">
              <a:solidFill>
                <a:srgbClr val="C00000"/>
              </a:solidFill>
            </a:endParaRPr>
          </a:p>
        </p:txBody>
      </p:sp>
    </p:spTree>
    <p:extLst>
      <p:ext uri="{BB962C8B-B14F-4D97-AF65-F5344CB8AC3E}">
        <p14:creationId xmlns:p14="http://schemas.microsoft.com/office/powerpoint/2010/main" val="5323028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456" y="116114"/>
            <a:ext cx="10363201" cy="1277257"/>
          </a:xfrm>
        </p:spPr>
        <p:txBody>
          <a:bodyPr>
            <a:noAutofit/>
          </a:bodyPr>
          <a:lstStyle/>
          <a:p>
            <a:pPr algn="ctr"/>
            <a:r>
              <a:rPr lang="en-US" sz="4000" dirty="0" smtClean="0"/>
              <a:t>Human  enhancement  </a:t>
            </a:r>
            <a:r>
              <a:rPr lang="en-US" sz="4000" dirty="0"/>
              <a:t>technology: </a:t>
            </a:r>
            <a:br>
              <a:rPr lang="en-US" sz="4000" dirty="0"/>
            </a:br>
            <a:r>
              <a:rPr lang="en-US" sz="4000" dirty="0" smtClean="0"/>
              <a:t>ethics  of  secular  Humanism</a:t>
            </a:r>
            <a:endParaRPr lang="en-US" sz="4000" dirty="0"/>
          </a:p>
        </p:txBody>
      </p:sp>
      <p:sp>
        <p:nvSpPr>
          <p:cNvPr id="3" name="Content Placeholder 2"/>
          <p:cNvSpPr>
            <a:spLocks noGrp="1"/>
          </p:cNvSpPr>
          <p:nvPr>
            <p:ph idx="1"/>
          </p:nvPr>
        </p:nvSpPr>
        <p:spPr>
          <a:xfrm>
            <a:off x="537029" y="1611085"/>
            <a:ext cx="11161486" cy="4934857"/>
          </a:xfrm>
        </p:spPr>
        <p:txBody>
          <a:bodyPr>
            <a:normAutofit fontScale="85000" lnSpcReduction="20000"/>
          </a:bodyPr>
          <a:lstStyle/>
          <a:p>
            <a:r>
              <a:rPr lang="en-US" sz="2200" b="1" dirty="0" smtClean="0"/>
              <a:t>Egoism</a:t>
            </a:r>
            <a:r>
              <a:rPr lang="en-US" sz="2200" dirty="0" smtClean="0"/>
              <a:t>:   Each individual acts in one’s own self-interest</a:t>
            </a:r>
          </a:p>
          <a:p>
            <a:pPr lvl="1"/>
            <a:r>
              <a:rPr lang="en-US" sz="2200" dirty="0" smtClean="0"/>
              <a:t>But how will conflicts be settled between the enhanced and non-enhanced?</a:t>
            </a:r>
          </a:p>
          <a:p>
            <a:r>
              <a:rPr lang="en-US" sz="2200" b="1" dirty="0" smtClean="0"/>
              <a:t>Utilitarianism</a:t>
            </a:r>
            <a:r>
              <a:rPr lang="en-US" sz="2200" dirty="0" smtClean="0"/>
              <a:t>:   Looks for the greatest good for the greatest number</a:t>
            </a:r>
          </a:p>
          <a:p>
            <a:pPr lvl="1"/>
            <a:r>
              <a:rPr lang="en-US" sz="2200" dirty="0" smtClean="0"/>
              <a:t>But how can minorities have rights and dignity if the majority is always favored?</a:t>
            </a:r>
          </a:p>
          <a:p>
            <a:r>
              <a:rPr lang="en-US" sz="2200" b="1" dirty="0" smtClean="0"/>
              <a:t>Relativism:</a:t>
            </a:r>
            <a:r>
              <a:rPr lang="en-US" sz="2200" dirty="0" smtClean="0"/>
              <a:t>  Standards are subjective and changeable—there are no absolute moral values that are true for all peoples or societies</a:t>
            </a:r>
          </a:p>
          <a:p>
            <a:pPr lvl="1"/>
            <a:r>
              <a:rPr lang="en-US" sz="2200" dirty="0" smtClean="0"/>
              <a:t>But what will prevent civil chaos from pervading our world?</a:t>
            </a:r>
          </a:p>
          <a:p>
            <a:r>
              <a:rPr lang="en-US" sz="2200" b="1" dirty="0" smtClean="0"/>
              <a:t>Pragmatism:</a:t>
            </a:r>
            <a:r>
              <a:rPr lang="en-US" sz="2200" dirty="0" smtClean="0"/>
              <a:t>   Truth is found in results that have positive human consequences</a:t>
            </a:r>
          </a:p>
          <a:p>
            <a:pPr lvl="1"/>
            <a:r>
              <a:rPr lang="en-US" sz="2200" dirty="0" smtClean="0"/>
              <a:t>But what of God’s Word; e.g., sanctity of life—would harvesting or destroying embryos be counter to His word?</a:t>
            </a:r>
          </a:p>
          <a:p>
            <a:r>
              <a:rPr lang="en-US" sz="2200" b="1" dirty="0" smtClean="0"/>
              <a:t>From a Christian viewpoint, </a:t>
            </a:r>
            <a:r>
              <a:rPr lang="en-US" sz="2200" dirty="0" smtClean="0"/>
              <a:t>the Secular Humanism bio-ethics does not protect the rights and dignity of human beings</a:t>
            </a:r>
          </a:p>
          <a:p>
            <a:r>
              <a:rPr lang="en-US" sz="2200" b="1" dirty="0"/>
              <a:t>Most Ethical Proposals </a:t>
            </a:r>
            <a:r>
              <a:rPr lang="en-US" sz="2200" dirty="0"/>
              <a:t>today for scientific research are Secular in nature; for this reason a Christian proposal is needed</a:t>
            </a:r>
          </a:p>
          <a:p>
            <a:endParaRPr lang="en-US" dirty="0"/>
          </a:p>
        </p:txBody>
      </p:sp>
    </p:spTree>
    <p:extLst>
      <p:ext uri="{BB962C8B-B14F-4D97-AF65-F5344CB8AC3E}">
        <p14:creationId xmlns:p14="http://schemas.microsoft.com/office/powerpoint/2010/main" val="346932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0"/>
            <a:ext cx="10178322" cy="1243013"/>
          </a:xfrm>
        </p:spPr>
        <p:txBody>
          <a:bodyPr/>
          <a:lstStyle/>
          <a:p>
            <a:pPr algn="ctr"/>
            <a:r>
              <a:rPr lang="en-US" dirty="0" smtClean="0"/>
              <a:t>Transhumanism references</a:t>
            </a:r>
            <a:endParaRPr lang="en-US" dirty="0"/>
          </a:p>
        </p:txBody>
      </p:sp>
      <p:pic>
        <p:nvPicPr>
          <p:cNvPr id="2050" name="Picture 2" descr="Image result for humans 2.0, book, ran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71048" y="771526"/>
            <a:ext cx="2637393" cy="39576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orbidden gates,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699" y="2435223"/>
            <a:ext cx="2646681" cy="42084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mages-na.ssl-images-amazon.com/images/I/51BZN18MBCL._SX328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1437" y="780596"/>
            <a:ext cx="2583680" cy="390683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images.gr-assets.com/books/1414347961l/2154495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4432" y="2782434"/>
            <a:ext cx="25431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15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fade">
                                      <p:cBhvr>
                                        <p:cTn id="21" dur="1000"/>
                                        <p:tgtEl>
                                          <p:spTgt spid="2056"/>
                                        </p:tgtEl>
                                      </p:cBhvr>
                                    </p:animEffect>
                                    <p:anim calcmode="lin" valueType="num">
                                      <p:cBhvr>
                                        <p:cTn id="22" dur="1000" fill="hold"/>
                                        <p:tgtEl>
                                          <p:spTgt spid="2056"/>
                                        </p:tgtEl>
                                        <p:attrNameLst>
                                          <p:attrName>ppt_x</p:attrName>
                                        </p:attrNameLst>
                                      </p:cBhvr>
                                      <p:tavLst>
                                        <p:tav tm="0">
                                          <p:val>
                                            <p:strVal val="#ppt_x"/>
                                          </p:val>
                                        </p:tav>
                                        <p:tav tm="100000">
                                          <p:val>
                                            <p:strVal val="#ppt_x"/>
                                          </p:val>
                                        </p:tav>
                                      </p:tavLst>
                                    </p:anim>
                                    <p:anim calcmode="lin" valueType="num">
                                      <p:cBhvr>
                                        <p:cTn id="23"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1000"/>
                                        <p:tgtEl>
                                          <p:spTgt spid="5122"/>
                                        </p:tgtEl>
                                      </p:cBhvr>
                                    </p:animEffect>
                                    <p:anim calcmode="lin" valueType="num">
                                      <p:cBhvr>
                                        <p:cTn id="29" dur="1000" fill="hold"/>
                                        <p:tgtEl>
                                          <p:spTgt spid="5122"/>
                                        </p:tgtEl>
                                        <p:attrNameLst>
                                          <p:attrName>ppt_x</p:attrName>
                                        </p:attrNameLst>
                                      </p:cBhvr>
                                      <p:tavLst>
                                        <p:tav tm="0">
                                          <p:val>
                                            <p:strVal val="#ppt_x"/>
                                          </p:val>
                                        </p:tav>
                                        <p:tav tm="100000">
                                          <p:val>
                                            <p:strVal val="#ppt_x"/>
                                          </p:val>
                                        </p:tav>
                                      </p:tavLst>
                                    </p:anim>
                                    <p:anim calcmode="lin" valueType="num">
                                      <p:cBhvr>
                                        <p:cTn id="30"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188687"/>
            <a:ext cx="11263086" cy="769256"/>
          </a:xfrm>
        </p:spPr>
        <p:txBody>
          <a:bodyPr>
            <a:normAutofit/>
          </a:bodyPr>
          <a:lstStyle/>
          <a:p>
            <a:pPr algn="ctr"/>
            <a:r>
              <a:rPr lang="en-US" sz="4000" dirty="0" smtClean="0"/>
              <a:t>The image of god—humans are exceptional</a:t>
            </a:r>
            <a:endParaRPr lang="en-US" sz="4000" dirty="0"/>
          </a:p>
        </p:txBody>
      </p:sp>
      <p:sp>
        <p:nvSpPr>
          <p:cNvPr id="3" name="Content Placeholder 2"/>
          <p:cNvSpPr>
            <a:spLocks noGrp="1"/>
          </p:cNvSpPr>
          <p:nvPr>
            <p:ph idx="1"/>
          </p:nvPr>
        </p:nvSpPr>
        <p:spPr>
          <a:xfrm>
            <a:off x="290285" y="1117600"/>
            <a:ext cx="11640457" cy="5740399"/>
          </a:xfrm>
        </p:spPr>
        <p:txBody>
          <a:bodyPr>
            <a:normAutofit/>
          </a:bodyPr>
          <a:lstStyle/>
          <a:p>
            <a:r>
              <a:rPr lang="en-US" b="1" dirty="0" smtClean="0"/>
              <a:t>Advanced Cognitive Capabilities</a:t>
            </a:r>
            <a:r>
              <a:rPr lang="en-US" dirty="0" smtClean="0"/>
              <a:t>:   reflects God’s image</a:t>
            </a:r>
          </a:p>
          <a:p>
            <a:r>
              <a:rPr lang="en-US" b="1" dirty="0" smtClean="0"/>
              <a:t>Spiritually we have a Resemblance, Relational, and Representative kinship with God</a:t>
            </a:r>
          </a:p>
          <a:p>
            <a:r>
              <a:rPr lang="en-US" b="1" dirty="0" smtClean="0"/>
              <a:t>Human Exceptionalism</a:t>
            </a:r>
            <a:r>
              <a:rPr lang="en-US" dirty="0" smtClean="0"/>
              <a:t>:   Four Qualities</a:t>
            </a:r>
          </a:p>
          <a:p>
            <a:pPr lvl="1"/>
            <a:r>
              <a:rPr lang="en-US" b="1" dirty="0" smtClean="0"/>
              <a:t>Symbolism: </a:t>
            </a:r>
            <a:r>
              <a:rPr lang="en-US" dirty="0" smtClean="0"/>
              <a:t> includes writing, language, time, advanced art, music, literature, science, inventing</a:t>
            </a:r>
          </a:p>
          <a:p>
            <a:pPr lvl="1"/>
            <a:r>
              <a:rPr lang="en-US" b="1" dirty="0" smtClean="0"/>
              <a:t>Open-Ended Generative Capacity:  </a:t>
            </a:r>
            <a:r>
              <a:rPr lang="en-US" dirty="0" smtClean="0"/>
              <a:t>ability to combine and recombine mental elements like objects, people, actions into novel scenarios, allowing us to reflect and construct complex plans</a:t>
            </a:r>
          </a:p>
          <a:p>
            <a:pPr lvl="1"/>
            <a:r>
              <a:rPr lang="en-US" b="1" dirty="0" smtClean="0"/>
              <a:t>Theory of Mind</a:t>
            </a:r>
            <a:r>
              <a:rPr lang="en-US" dirty="0" smtClean="0"/>
              <a:t>:   We can think of and anticipate what others are thinking and feeling</a:t>
            </a:r>
          </a:p>
          <a:p>
            <a:pPr lvl="1"/>
            <a:r>
              <a:rPr lang="en-US" dirty="0"/>
              <a:t> </a:t>
            </a:r>
            <a:r>
              <a:rPr lang="en-US" b="1" dirty="0" smtClean="0"/>
              <a:t>Capacity To Form Complex Social Networks</a:t>
            </a:r>
            <a:r>
              <a:rPr lang="en-US" dirty="0" smtClean="0"/>
              <a:t>:  to classify and organize people into hierarchical groupings</a:t>
            </a:r>
            <a:endParaRPr lang="en-US" b="1" dirty="0"/>
          </a:p>
          <a:p>
            <a:r>
              <a:rPr lang="en-US" b="1" dirty="0" smtClean="0"/>
              <a:t>Animal Behavior differs in Kind, not Degree from Humans’</a:t>
            </a:r>
            <a:r>
              <a:rPr lang="en-US" dirty="0"/>
              <a:t> </a:t>
            </a:r>
            <a:r>
              <a:rPr lang="en-US" dirty="0" smtClean="0"/>
              <a:t>(per Social-Anthropologists):    </a:t>
            </a:r>
          </a:p>
          <a:p>
            <a:pPr lvl="1"/>
            <a:r>
              <a:rPr lang="en-US" dirty="0" smtClean="0"/>
              <a:t>Their communications are not open-ended as is human language</a:t>
            </a:r>
          </a:p>
          <a:p>
            <a:pPr lvl="1"/>
            <a:r>
              <a:rPr lang="en-US" dirty="0" smtClean="0"/>
              <a:t> Memory differs from </a:t>
            </a:r>
            <a:r>
              <a:rPr lang="en-US" dirty="0" smtClean="0"/>
              <a:t>human’s </a:t>
            </a:r>
            <a:r>
              <a:rPr lang="en-US" dirty="0" smtClean="0"/>
              <a:t>mental </a:t>
            </a:r>
            <a:r>
              <a:rPr lang="en-US" dirty="0" smtClean="0"/>
              <a:t>time-travel </a:t>
            </a:r>
            <a:r>
              <a:rPr lang="en-US" dirty="0" smtClean="0"/>
              <a:t>thinking</a:t>
            </a:r>
          </a:p>
          <a:p>
            <a:pPr lvl="1"/>
            <a:r>
              <a:rPr lang="en-US" dirty="0" smtClean="0"/>
              <a:t> Problem solving not the same as human abstract reasoning</a:t>
            </a:r>
          </a:p>
          <a:p>
            <a:pPr lvl="1"/>
            <a:r>
              <a:rPr lang="en-US" dirty="0" smtClean="0"/>
              <a:t> Animal empathy not morality based</a:t>
            </a:r>
          </a:p>
          <a:p>
            <a:pPr lvl="1"/>
            <a:r>
              <a:rPr lang="en-US" dirty="0" smtClean="0"/>
              <a:t> Social awareness differs from cumulative culture of humans</a:t>
            </a:r>
            <a:endParaRPr lang="en-US" b="1" dirty="0"/>
          </a:p>
        </p:txBody>
      </p:sp>
    </p:spTree>
    <p:extLst>
      <p:ext uri="{BB962C8B-B14F-4D97-AF65-F5344CB8AC3E}">
        <p14:creationId xmlns:p14="http://schemas.microsoft.com/office/powerpoint/2010/main" val="411579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72" y="0"/>
            <a:ext cx="11509828" cy="667657"/>
          </a:xfrm>
        </p:spPr>
        <p:txBody>
          <a:bodyPr>
            <a:normAutofit fontScale="90000"/>
          </a:bodyPr>
          <a:lstStyle/>
          <a:p>
            <a:pPr algn="ctr"/>
            <a:r>
              <a:rPr lang="en-US" sz="4400" dirty="0"/>
              <a:t>The image of god—humans are exceptional</a:t>
            </a:r>
          </a:p>
        </p:txBody>
      </p:sp>
      <p:sp>
        <p:nvSpPr>
          <p:cNvPr id="3" name="Content Placeholder 2"/>
          <p:cNvSpPr>
            <a:spLocks noGrp="1"/>
          </p:cNvSpPr>
          <p:nvPr>
            <p:ph idx="1"/>
          </p:nvPr>
        </p:nvSpPr>
        <p:spPr>
          <a:xfrm>
            <a:off x="145143" y="682172"/>
            <a:ext cx="11872685" cy="6175828"/>
          </a:xfrm>
        </p:spPr>
        <p:txBody>
          <a:bodyPr>
            <a:normAutofit fontScale="92500" lnSpcReduction="20000"/>
          </a:bodyPr>
          <a:lstStyle/>
          <a:p>
            <a:r>
              <a:rPr lang="en-US" b="1" dirty="0" smtClean="0"/>
              <a:t>Neanderthals:  </a:t>
            </a:r>
            <a:r>
              <a:rPr lang="en-US" dirty="0" smtClean="0"/>
              <a:t>This most advanced hominin (along with </a:t>
            </a:r>
            <a:r>
              <a:rPr lang="en-US" i="1" dirty="0"/>
              <a:t>Homo </a:t>
            </a:r>
            <a:r>
              <a:rPr lang="en-US" i="1" dirty="0" smtClean="0"/>
              <a:t>denisova</a:t>
            </a:r>
            <a:r>
              <a:rPr lang="en-US" dirty="0" smtClean="0"/>
              <a:t>) has many people hopeful this species is our immediate evolutionary ancestor and behaved as we do</a:t>
            </a:r>
          </a:p>
          <a:p>
            <a:r>
              <a:rPr lang="en-US" b="1" dirty="0" smtClean="0"/>
              <a:t>Some Paleoanthropologists  Argue Neanderthals’ Behavior Was Like Humans’</a:t>
            </a:r>
            <a:r>
              <a:rPr lang="en-US" dirty="0" smtClean="0"/>
              <a:t> </a:t>
            </a:r>
            <a:r>
              <a:rPr lang="en-US" b="1" dirty="0" smtClean="0"/>
              <a:t>And Believe They: </a:t>
            </a:r>
          </a:p>
          <a:p>
            <a:pPr lvl="1"/>
            <a:r>
              <a:rPr lang="en-US" dirty="0" smtClean="0"/>
              <a:t>1) Buried their dead;   2) Made specialized tools;   3) Used ochre;   4) Made jewelry;   5) Created art;   6) Could speak in languages</a:t>
            </a:r>
            <a:endParaRPr lang="en-US" dirty="0"/>
          </a:p>
          <a:p>
            <a:r>
              <a:rPr lang="en-US" b="1" dirty="0" smtClean="0"/>
              <a:t>Scientific Scrutiny Gives Little Support for this:</a:t>
            </a:r>
          </a:p>
          <a:p>
            <a:pPr lvl="1"/>
            <a:r>
              <a:rPr lang="en-US" dirty="0" smtClean="0"/>
              <a:t>Claims of Neanderthal “exceptionalism” suggest over-interpreted</a:t>
            </a:r>
          </a:p>
          <a:p>
            <a:pPr marL="457200" lvl="1" indent="0">
              <a:buNone/>
            </a:pPr>
            <a:r>
              <a:rPr lang="en-US" dirty="0" smtClean="0"/>
              <a:t>archaeological records</a:t>
            </a:r>
            <a:endParaRPr lang="en-US" dirty="0"/>
          </a:p>
          <a:p>
            <a:r>
              <a:rPr lang="en-US" b="1" dirty="0" smtClean="0"/>
              <a:t>Childhood Growth Much Faster in Neanderthal than in Human</a:t>
            </a:r>
          </a:p>
          <a:p>
            <a:pPr lvl="1"/>
            <a:r>
              <a:rPr lang="en-US" dirty="0" smtClean="0"/>
              <a:t>Based on skull structure and tooth microanatomy of fossilized adolescence  </a:t>
            </a:r>
          </a:p>
          <a:p>
            <a:r>
              <a:rPr lang="en-US" b="1" dirty="0" smtClean="0"/>
              <a:t>Genome of Neanderthal Different from Humans</a:t>
            </a:r>
          </a:p>
          <a:p>
            <a:pPr lvl="1"/>
            <a:r>
              <a:rPr lang="en-US" dirty="0" smtClean="0"/>
              <a:t>Genes differing from human genes effect brain development</a:t>
            </a:r>
            <a:endParaRPr lang="en-US" dirty="0"/>
          </a:p>
          <a:p>
            <a:r>
              <a:rPr lang="en-US" b="1" dirty="0"/>
              <a:t>Brain Size Similar to Human but is Shaped </a:t>
            </a:r>
            <a:r>
              <a:rPr lang="en-US" b="1" dirty="0" smtClean="0"/>
              <a:t>Differently</a:t>
            </a:r>
          </a:p>
          <a:p>
            <a:pPr lvl="1"/>
            <a:r>
              <a:rPr lang="en-US" dirty="0" smtClean="0"/>
              <a:t>Especially important is the Parietal Lobe which deals with language, math, </a:t>
            </a:r>
          </a:p>
          <a:p>
            <a:pPr marL="457200" lvl="1" indent="0">
              <a:buNone/>
            </a:pPr>
            <a:r>
              <a:rPr lang="en-US" dirty="0"/>
              <a:t>s</a:t>
            </a:r>
            <a:r>
              <a:rPr lang="en-US" dirty="0" smtClean="0"/>
              <a:t>ense of self, and religious experiences</a:t>
            </a:r>
            <a:endParaRPr lang="en-US" dirty="0"/>
          </a:p>
          <a:p>
            <a:r>
              <a:rPr lang="en-US" b="1" dirty="0"/>
              <a:t>A</a:t>
            </a:r>
            <a:r>
              <a:rPr lang="en-US" b="1" dirty="0" smtClean="0"/>
              <a:t> Most Powerful Argument for Human Exceptionalism is</a:t>
            </a:r>
          </a:p>
          <a:p>
            <a:pPr marL="0" indent="0">
              <a:buNone/>
            </a:pPr>
            <a:r>
              <a:rPr lang="en-US" b="1" dirty="0" smtClean="0"/>
              <a:t>Our Technology Abilities for Effecting Transhumanism--This Ability </a:t>
            </a:r>
          </a:p>
          <a:p>
            <a:pPr marL="0" indent="0">
              <a:buNone/>
            </a:pPr>
            <a:r>
              <a:rPr lang="en-US" b="1" dirty="0" smtClean="0"/>
              <a:t>Displays our Image of God!</a:t>
            </a:r>
            <a:endParaRPr lang="en-US" b="1" dirty="0"/>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val="0"/>
              </a:ext>
            </a:extLst>
          </a:blip>
          <a:srcRect/>
          <a:stretch>
            <a:fillRect/>
          </a:stretch>
        </p:blipFill>
        <p:spPr bwMode="auto">
          <a:xfrm>
            <a:off x="7794172" y="3434140"/>
            <a:ext cx="4194628" cy="2393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447314" y="5903463"/>
            <a:ext cx="3164115" cy="646331"/>
          </a:xfrm>
          <a:prstGeom prst="rect">
            <a:avLst/>
          </a:prstGeom>
          <a:noFill/>
        </p:spPr>
        <p:txBody>
          <a:bodyPr wrap="square" rtlCol="0">
            <a:spAutoFit/>
          </a:bodyPr>
          <a:lstStyle/>
          <a:p>
            <a:r>
              <a:rPr lang="en-US" dirty="0"/>
              <a:t>Dr Mike Baxter, licensed under Creative Commons 2.0</a:t>
            </a:r>
          </a:p>
        </p:txBody>
      </p:sp>
    </p:spTree>
    <p:extLst>
      <p:ext uri="{BB962C8B-B14F-4D97-AF65-F5344CB8AC3E}">
        <p14:creationId xmlns:p14="http://schemas.microsoft.com/office/powerpoint/2010/main" val="59227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1000"/>
                                        <p:tgtEl>
                                          <p:spTgt spid="3">
                                            <p:txEl>
                                              <p:pRg st="11" end="11"/>
                                            </p:txEl>
                                          </p:spTgt>
                                        </p:tgtEl>
                                      </p:cBhvr>
                                    </p:animEffect>
                                    <p:anim calcmode="lin" valueType="num">
                                      <p:cBhvr>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
                                            <p:txEl>
                                              <p:pRg st="14" end="14"/>
                                            </p:txEl>
                                          </p:spTgt>
                                        </p:tgtEl>
                                        <p:attrNameLst>
                                          <p:attrName>style.visibility</p:attrName>
                                        </p:attrNameLst>
                                      </p:cBhvr>
                                      <p:to>
                                        <p:strVal val="visible"/>
                                      </p:to>
                                    </p:set>
                                    <p:animEffect transition="in" filter="fade">
                                      <p:cBhvr>
                                        <p:cTn id="89" dur="1000"/>
                                        <p:tgtEl>
                                          <p:spTgt spid="3">
                                            <p:txEl>
                                              <p:pRg st="14" end="14"/>
                                            </p:txEl>
                                          </p:spTgt>
                                        </p:tgtEl>
                                      </p:cBhvr>
                                    </p:animEffect>
                                    <p:anim calcmode="lin" valueType="num">
                                      <p:cBhvr>
                                        <p:cTn id="9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
                                            <p:txEl>
                                              <p:pRg st="15" end="15"/>
                                            </p:txEl>
                                          </p:spTgt>
                                        </p:tgtEl>
                                        <p:attrNameLst>
                                          <p:attrName>style.visibility</p:attrName>
                                        </p:attrNameLst>
                                      </p:cBhvr>
                                      <p:to>
                                        <p:strVal val="visible"/>
                                      </p:to>
                                    </p:set>
                                    <p:animEffect transition="in" filter="fade">
                                      <p:cBhvr>
                                        <p:cTn id="94" dur="1000"/>
                                        <p:tgtEl>
                                          <p:spTgt spid="3">
                                            <p:txEl>
                                              <p:pRg st="15" end="15"/>
                                            </p:txEl>
                                          </p:spTgt>
                                        </p:tgtEl>
                                      </p:cBhvr>
                                    </p:animEffect>
                                    <p:anim calcmode="lin" valueType="num">
                                      <p:cBhvr>
                                        <p:cTn id="95"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2051"/>
                                        </p:tgtEl>
                                        <p:attrNameLst>
                                          <p:attrName>style.visibility</p:attrName>
                                        </p:attrNameLst>
                                      </p:cBhvr>
                                      <p:to>
                                        <p:strVal val="visible"/>
                                      </p:to>
                                    </p:set>
                                    <p:animEffect transition="in" filter="fade">
                                      <p:cBhvr>
                                        <p:cTn id="101" dur="1000"/>
                                        <p:tgtEl>
                                          <p:spTgt spid="2051"/>
                                        </p:tgtEl>
                                      </p:cBhvr>
                                    </p:animEffect>
                                    <p:anim calcmode="lin" valueType="num">
                                      <p:cBhvr>
                                        <p:cTn id="102" dur="1000" fill="hold"/>
                                        <p:tgtEl>
                                          <p:spTgt spid="2051"/>
                                        </p:tgtEl>
                                        <p:attrNameLst>
                                          <p:attrName>ppt_x</p:attrName>
                                        </p:attrNameLst>
                                      </p:cBhvr>
                                      <p:tavLst>
                                        <p:tav tm="0">
                                          <p:val>
                                            <p:strVal val="#ppt_x"/>
                                          </p:val>
                                        </p:tav>
                                        <p:tav tm="100000">
                                          <p:val>
                                            <p:strVal val="#ppt_x"/>
                                          </p:val>
                                        </p:tav>
                                      </p:tavLst>
                                    </p:anim>
                                    <p:anim calcmode="lin" valueType="num">
                                      <p:cBhvr>
                                        <p:cTn id="10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5"/>
                                        </p:tgtEl>
                                        <p:attrNameLst>
                                          <p:attrName>style.visibility</p:attrName>
                                        </p:attrNameLst>
                                      </p:cBhvr>
                                      <p:to>
                                        <p:strVal val="visible"/>
                                      </p:to>
                                    </p:set>
                                    <p:animEffect transition="in" filter="fade">
                                      <p:cBhvr>
                                        <p:cTn id="108" dur="1000"/>
                                        <p:tgtEl>
                                          <p:spTgt spid="5"/>
                                        </p:tgtEl>
                                      </p:cBhvr>
                                    </p:animEffect>
                                    <p:anim calcmode="lin" valueType="num">
                                      <p:cBhvr>
                                        <p:cTn id="109" dur="1000" fill="hold"/>
                                        <p:tgtEl>
                                          <p:spTgt spid="5"/>
                                        </p:tgtEl>
                                        <p:attrNameLst>
                                          <p:attrName>ppt_x</p:attrName>
                                        </p:attrNameLst>
                                      </p:cBhvr>
                                      <p:tavLst>
                                        <p:tav tm="0">
                                          <p:val>
                                            <p:strVal val="#ppt_x"/>
                                          </p:val>
                                        </p:tav>
                                        <p:tav tm="100000">
                                          <p:val>
                                            <p:strVal val="#ppt_x"/>
                                          </p:val>
                                        </p:tav>
                                      </p:tavLst>
                                    </p:anim>
                                    <p:anim calcmode="lin" valueType="num">
                                      <p:cBhvr>
                                        <p:cTn id="11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4" y="312738"/>
            <a:ext cx="12036425" cy="819376"/>
          </a:xfrm>
        </p:spPr>
        <p:txBody>
          <a:bodyPr>
            <a:normAutofit fontScale="90000"/>
          </a:bodyPr>
          <a:lstStyle/>
          <a:p>
            <a:pPr algn="ctr"/>
            <a:r>
              <a:rPr lang="en-US" sz="5400" dirty="0"/>
              <a:t>Human  </a:t>
            </a:r>
            <a:r>
              <a:rPr lang="en-US" sz="5400" dirty="0" smtClean="0"/>
              <a:t>biotechnology: Christian ethics </a:t>
            </a:r>
            <a:r>
              <a:rPr lang="en-US" sz="5400" dirty="0"/>
              <a:t/>
            </a:r>
            <a:br>
              <a:rPr lang="en-US" sz="5400" dirty="0"/>
            </a:br>
            <a:endParaRPr lang="en-US" dirty="0"/>
          </a:p>
        </p:txBody>
      </p:sp>
      <p:sp>
        <p:nvSpPr>
          <p:cNvPr id="4" name="AutoShape 2" descr="https://cdn.vox-cdn.com/thumbor/CrKOU0PfKQq-Q99TIQyL4BSR4_k=/0x0:576x317/920x613/filters:focal(203x124:295x216):format(webp)/cdn.vox-cdn.com/uploads/chorus_image/image/54480155/Left_facing_Neanderthal_human_cropped_black_background.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s://cdn.vox-cdn.com/thumbor/CrKOU0PfKQq-Q99TIQyL4BSR4_k=/0x0:576x317/920x613/filters:focal(203x124:295x216):format(webp)/cdn.vox-cdn.com/uploads/chorus_image/image/54480155/Left_facing_Neanderthal_human_cropped_black_background.0.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cdn.vox-cdn.com/thumbor/CrKOU0PfKQq-Q99TIQyL4BSR4_k=/0x0:576x317/920x613/filters:focal(203x124:295x216):format(webp)/cdn.vox-cdn.com/uploads/chorus_image/image/54480155/Left_facing_Neanderthal_human_cropped_black_background.0.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9" descr="https://cdn.vox-cdn.com/thumbor/CrKOU0PfKQq-Q99TIQyL4BSR4_k=/0x0:576x317/920x613/filters:focal(203x124:295x216):format(webp)/cdn.vox-cdn.com/uploads/chorus_image/image/54480155/Left_facing_Neanderthal_human_cropped_black_background.0.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7"/>
          <p:cNvSpPr>
            <a:spLocks noGrp="1"/>
          </p:cNvSpPr>
          <p:nvPr>
            <p:ph idx="1"/>
          </p:nvPr>
        </p:nvSpPr>
        <p:spPr>
          <a:xfrm>
            <a:off x="460375" y="1262743"/>
            <a:ext cx="11397796" cy="5254171"/>
          </a:xfrm>
        </p:spPr>
        <p:txBody>
          <a:bodyPr>
            <a:normAutofit/>
          </a:bodyPr>
          <a:lstStyle/>
          <a:p>
            <a:r>
              <a:rPr lang="en-US" b="1" dirty="0" smtClean="0"/>
              <a:t>Moral Standards  &amp; Ethical Values come from the God of the Bible, He: </a:t>
            </a:r>
            <a:endParaRPr lang="en-US" b="1" dirty="0"/>
          </a:p>
          <a:p>
            <a:pPr lvl="1"/>
            <a:r>
              <a:rPr lang="en-US" dirty="0" smtClean="0"/>
              <a:t>has a perfect character and unchanging moral value</a:t>
            </a:r>
          </a:p>
          <a:p>
            <a:pPr lvl="1"/>
            <a:r>
              <a:rPr lang="en-US" dirty="0" smtClean="0"/>
              <a:t>is an infinite, eternal and morally perfect being</a:t>
            </a:r>
          </a:p>
          <a:p>
            <a:pPr lvl="1"/>
            <a:r>
              <a:rPr lang="en-US" dirty="0"/>
              <a:t>c</a:t>
            </a:r>
            <a:r>
              <a:rPr lang="en-US" dirty="0" smtClean="0"/>
              <a:t>reated and sustains the universe</a:t>
            </a:r>
          </a:p>
          <a:p>
            <a:pPr lvl="1"/>
            <a:r>
              <a:rPr lang="en-US" dirty="0"/>
              <a:t>c</a:t>
            </a:r>
            <a:r>
              <a:rPr lang="en-US" dirty="0" smtClean="0"/>
              <a:t>reated life</a:t>
            </a:r>
          </a:p>
          <a:p>
            <a:pPr lvl="1"/>
            <a:r>
              <a:rPr lang="en-US" dirty="0" smtClean="0"/>
              <a:t>created human beings in His express image;; i.e., The “Image Of God”; per Psalm 8:5. we are Creation’s Crown</a:t>
            </a:r>
          </a:p>
          <a:p>
            <a:pPr lvl="1"/>
            <a:r>
              <a:rPr lang="en-US" dirty="0"/>
              <a:t>c</a:t>
            </a:r>
            <a:r>
              <a:rPr lang="en-US" dirty="0" smtClean="0"/>
              <a:t>reated humans to serve as His surrogates and stewards of His Creation and fellow peoples</a:t>
            </a:r>
          </a:p>
          <a:p>
            <a:pPr lvl="1"/>
            <a:r>
              <a:rPr lang="en-US" dirty="0"/>
              <a:t>p</a:t>
            </a:r>
            <a:r>
              <a:rPr lang="en-US" dirty="0" smtClean="0"/>
              <a:t>rovided redemption to repentant sinners through the life, death and resurrection of His Son Jesus Christ</a:t>
            </a:r>
          </a:p>
          <a:p>
            <a:r>
              <a:rPr lang="en-US" b="1" dirty="0" smtClean="0"/>
              <a:t>He Gave us Moral Absolutes such as The Ten Commandments:</a:t>
            </a:r>
          </a:p>
          <a:p>
            <a:pPr lvl="1"/>
            <a:r>
              <a:rPr lang="en-US" dirty="0" smtClean="0"/>
              <a:t>Thou Shall Not Commit Murder (No. 6)—This imperative is further emphasized in Genesis 9:6, “ Whoever sheds the blood of man shall his blood be shed; for in the image of God has God made man.”  Applicable to embryos?</a:t>
            </a:r>
          </a:p>
          <a:p>
            <a:pPr lvl="1"/>
            <a:r>
              <a:rPr lang="en-US" dirty="0" smtClean="0"/>
              <a:t>We are to respect others, love our neighbor, help the downtrodden (including those who suffer, and prisoners), uphold justice,  subdue and care for Creation, etc.</a:t>
            </a:r>
            <a:endParaRPr lang="en-US" dirty="0"/>
          </a:p>
          <a:p>
            <a:endParaRPr lang="en-US" b="1" dirty="0"/>
          </a:p>
        </p:txBody>
      </p:sp>
    </p:spTree>
    <p:extLst>
      <p:ext uri="{BB962C8B-B14F-4D97-AF65-F5344CB8AC3E}">
        <p14:creationId xmlns:p14="http://schemas.microsoft.com/office/powerpoint/2010/main" val="254823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1000"/>
                                        <p:tgtEl>
                                          <p:spTgt spid="8">
                                            <p:txEl>
                                              <p:pRg st="6" end="6"/>
                                            </p:txEl>
                                          </p:spTgt>
                                        </p:tgtEl>
                                      </p:cBhvr>
                                    </p:animEffect>
                                    <p:anim calcmode="lin" valueType="num">
                                      <p:cBhvr>
                                        <p:cTn id="3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1000"/>
                                        <p:tgtEl>
                                          <p:spTgt spid="8">
                                            <p:txEl>
                                              <p:pRg st="7" end="7"/>
                                            </p:txEl>
                                          </p:spTgt>
                                        </p:tgtEl>
                                      </p:cBhvr>
                                    </p:animEffect>
                                    <p:anim calcmode="lin" valueType="num">
                                      <p:cBhvr>
                                        <p:cTn id="4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Effect transition="in" filter="fade">
                                      <p:cBhvr>
                                        <p:cTn id="49" dur="1000"/>
                                        <p:tgtEl>
                                          <p:spTgt spid="8">
                                            <p:txEl>
                                              <p:pRg st="8" end="8"/>
                                            </p:txEl>
                                          </p:spTgt>
                                        </p:tgtEl>
                                      </p:cBhvr>
                                    </p:animEffect>
                                    <p:anim calcmode="lin" valueType="num">
                                      <p:cBhvr>
                                        <p:cTn id="50"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fade">
                                      <p:cBhvr>
                                        <p:cTn id="56" dur="1000"/>
                                        <p:tgtEl>
                                          <p:spTgt spid="8">
                                            <p:txEl>
                                              <p:pRg st="9" end="9"/>
                                            </p:txEl>
                                          </p:spTgt>
                                        </p:tgtEl>
                                      </p:cBhvr>
                                    </p:animEffect>
                                    <p:anim calcmode="lin" valueType="num">
                                      <p:cBhvr>
                                        <p:cTn id="57"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10" end="10"/>
                                            </p:txEl>
                                          </p:spTgt>
                                        </p:tgtEl>
                                        <p:attrNameLst>
                                          <p:attrName>style.visibility</p:attrName>
                                        </p:attrNameLst>
                                      </p:cBhvr>
                                      <p:to>
                                        <p:strVal val="visible"/>
                                      </p:to>
                                    </p:set>
                                    <p:animEffect transition="in" filter="fade">
                                      <p:cBhvr>
                                        <p:cTn id="63" dur="1000"/>
                                        <p:tgtEl>
                                          <p:spTgt spid="8">
                                            <p:txEl>
                                              <p:pRg st="10" end="10"/>
                                            </p:txEl>
                                          </p:spTgt>
                                        </p:tgtEl>
                                      </p:cBhvr>
                                    </p:animEffect>
                                    <p:anim calcmode="lin" valueType="num">
                                      <p:cBhvr>
                                        <p:cTn id="64"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43" y="319314"/>
            <a:ext cx="11727543" cy="1233715"/>
          </a:xfrm>
        </p:spPr>
        <p:txBody>
          <a:bodyPr>
            <a:normAutofit fontScale="90000"/>
          </a:bodyPr>
          <a:lstStyle/>
          <a:p>
            <a:pPr algn="ctr"/>
            <a:r>
              <a:rPr lang="en-US" dirty="0" smtClean="0"/>
              <a:t>Human biotechnology: Christian ethics</a:t>
            </a:r>
            <a:endParaRPr lang="en-US" dirty="0"/>
          </a:p>
        </p:txBody>
      </p:sp>
      <p:sp>
        <p:nvSpPr>
          <p:cNvPr id="3" name="Content Placeholder 2"/>
          <p:cNvSpPr>
            <a:spLocks noGrp="1"/>
          </p:cNvSpPr>
          <p:nvPr>
            <p:ph idx="1"/>
          </p:nvPr>
        </p:nvSpPr>
        <p:spPr>
          <a:xfrm>
            <a:off x="841829" y="1640115"/>
            <a:ext cx="10914742" cy="4312050"/>
          </a:xfrm>
        </p:spPr>
        <p:txBody>
          <a:bodyPr>
            <a:normAutofit/>
          </a:bodyPr>
          <a:lstStyle/>
          <a:p>
            <a:r>
              <a:rPr lang="en-US" sz="2400" b="1" dirty="0" smtClean="0"/>
              <a:t>Humans bear the Image of God</a:t>
            </a:r>
            <a:r>
              <a:rPr lang="en-US" sz="2400" dirty="0" smtClean="0"/>
              <a:t>:  we thus have a creative spirit which provides us with motivation for the pursuit of scientific knowledge as well as new technologies—we need to:</a:t>
            </a:r>
          </a:p>
          <a:p>
            <a:pPr lvl="1"/>
            <a:r>
              <a:rPr lang="en-US" sz="2400" dirty="0" smtClean="0"/>
              <a:t>Carry out scientific discovery to help us alleviate suffering and to help us flourish </a:t>
            </a:r>
          </a:p>
          <a:p>
            <a:pPr lvl="1"/>
            <a:r>
              <a:rPr lang="en-US" sz="2400" dirty="0" smtClean="0"/>
              <a:t>Strive for technological development</a:t>
            </a:r>
          </a:p>
          <a:p>
            <a:pPr lvl="1"/>
            <a:r>
              <a:rPr lang="en-US" sz="2400" dirty="0" smtClean="0"/>
              <a:t>Manage and conserve earth’s resources </a:t>
            </a:r>
          </a:p>
          <a:p>
            <a:pPr lvl="1"/>
            <a:r>
              <a:rPr lang="en-US" sz="2400" dirty="0" smtClean="0"/>
              <a:t>Protect our environment</a:t>
            </a:r>
            <a:endParaRPr lang="en-US" sz="2400" dirty="0"/>
          </a:p>
        </p:txBody>
      </p:sp>
    </p:spTree>
    <p:extLst>
      <p:ext uri="{BB962C8B-B14F-4D97-AF65-F5344CB8AC3E}">
        <p14:creationId xmlns:p14="http://schemas.microsoft.com/office/powerpoint/2010/main" val="397392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171" y="130629"/>
            <a:ext cx="11727543" cy="1030515"/>
          </a:xfrm>
        </p:spPr>
        <p:txBody>
          <a:bodyPr>
            <a:normAutofit/>
          </a:bodyPr>
          <a:lstStyle/>
          <a:p>
            <a:pPr algn="ctr"/>
            <a:r>
              <a:rPr lang="en-US" sz="4400" dirty="0" smtClean="0"/>
              <a:t>Worldviews: Christian vs. Transhumanism</a:t>
            </a:r>
            <a:endParaRPr lang="en-US" sz="4400" dirty="0"/>
          </a:p>
        </p:txBody>
      </p:sp>
      <p:sp>
        <p:nvSpPr>
          <p:cNvPr id="5" name="Text Placeholder 4"/>
          <p:cNvSpPr>
            <a:spLocks noGrp="1"/>
          </p:cNvSpPr>
          <p:nvPr>
            <p:ph type="body" idx="1"/>
          </p:nvPr>
        </p:nvSpPr>
        <p:spPr>
          <a:xfrm>
            <a:off x="1233713" y="957944"/>
            <a:ext cx="4601029" cy="522514"/>
          </a:xfrm>
        </p:spPr>
        <p:txBody>
          <a:bodyPr/>
          <a:lstStyle/>
          <a:p>
            <a:pPr algn="ctr"/>
            <a:r>
              <a:rPr lang="en-US" dirty="0" smtClean="0"/>
              <a:t>CHRISTIAN THEISM WORLDVIEW</a:t>
            </a:r>
            <a:endParaRPr lang="en-US" dirty="0"/>
          </a:p>
        </p:txBody>
      </p:sp>
      <p:sp>
        <p:nvSpPr>
          <p:cNvPr id="6" name="Content Placeholder 5"/>
          <p:cNvSpPr>
            <a:spLocks noGrp="1"/>
          </p:cNvSpPr>
          <p:nvPr>
            <p:ph sz="half" idx="2"/>
          </p:nvPr>
        </p:nvSpPr>
        <p:spPr>
          <a:xfrm>
            <a:off x="377371" y="1683657"/>
            <a:ext cx="5762172" cy="4528457"/>
          </a:xfrm>
        </p:spPr>
        <p:txBody>
          <a:bodyPr/>
          <a:lstStyle/>
          <a:p>
            <a:pPr marL="0" indent="0">
              <a:buNone/>
            </a:pPr>
            <a:r>
              <a:rPr lang="en-US" b="1" dirty="0" smtClean="0"/>
              <a:t>GOD:</a:t>
            </a:r>
            <a:r>
              <a:rPr lang="en-US" dirty="0" smtClean="0"/>
              <a:t>  Transcendent Creator &amp; Sustainer of all things</a:t>
            </a:r>
          </a:p>
          <a:p>
            <a:pPr marL="0" indent="0">
              <a:buNone/>
            </a:pPr>
            <a:r>
              <a:rPr lang="en-US" b="1" dirty="0" smtClean="0"/>
              <a:t>WORLD:</a:t>
            </a:r>
            <a:r>
              <a:rPr lang="en-US" dirty="0" smtClean="0"/>
              <a:t>  Universe created </a:t>
            </a:r>
            <a:r>
              <a:rPr lang="en-US" i="1" dirty="0" smtClean="0"/>
              <a:t>ex nihilo</a:t>
            </a:r>
            <a:r>
              <a:rPr lang="en-US" dirty="0" smtClean="0"/>
              <a:t> but depends on Him to exist</a:t>
            </a:r>
          </a:p>
          <a:p>
            <a:pPr marL="0" indent="0">
              <a:buNone/>
            </a:pPr>
            <a:r>
              <a:rPr lang="en-US" b="1" dirty="0" smtClean="0"/>
              <a:t>KNOWLEDGE:</a:t>
            </a:r>
            <a:r>
              <a:rPr lang="en-US" dirty="0" smtClean="0"/>
              <a:t>  God’s Special &amp; General Revelations</a:t>
            </a:r>
          </a:p>
          <a:p>
            <a:pPr marL="0" indent="0">
              <a:buNone/>
            </a:pPr>
            <a:r>
              <a:rPr lang="en-US" b="1" dirty="0" smtClean="0"/>
              <a:t>ETHICS:</a:t>
            </a:r>
            <a:r>
              <a:rPr lang="en-US" dirty="0" smtClean="0"/>
              <a:t>  Absolutes, unchangeable &amp; from God</a:t>
            </a:r>
          </a:p>
          <a:p>
            <a:pPr marL="0" indent="0">
              <a:buNone/>
            </a:pPr>
            <a:r>
              <a:rPr lang="en-US" b="1" dirty="0" smtClean="0"/>
              <a:t>HUMAN BEINGS:  </a:t>
            </a:r>
            <a:r>
              <a:rPr lang="en-US" dirty="0" smtClean="0"/>
              <a:t>Created in God’s Image, though Fallen</a:t>
            </a:r>
          </a:p>
          <a:p>
            <a:pPr marL="0" indent="0">
              <a:buNone/>
            </a:pPr>
            <a:r>
              <a:rPr lang="en-US" b="1" dirty="0" smtClean="0"/>
              <a:t>HISTORY:  </a:t>
            </a:r>
            <a:r>
              <a:rPr lang="en-US" dirty="0" smtClean="0"/>
              <a:t>Ordained by God and unfolds According to His Will</a:t>
            </a:r>
            <a:endParaRPr lang="en-US" b="1" dirty="0"/>
          </a:p>
        </p:txBody>
      </p:sp>
      <p:sp>
        <p:nvSpPr>
          <p:cNvPr id="7" name="Text Placeholder 6"/>
          <p:cNvSpPr>
            <a:spLocks noGrp="1"/>
          </p:cNvSpPr>
          <p:nvPr>
            <p:ph type="body" sz="quarter" idx="3"/>
          </p:nvPr>
        </p:nvSpPr>
        <p:spPr>
          <a:xfrm>
            <a:off x="5863771" y="957944"/>
            <a:ext cx="6212115" cy="508000"/>
          </a:xfrm>
        </p:spPr>
        <p:txBody>
          <a:bodyPr/>
          <a:lstStyle/>
          <a:p>
            <a:pPr algn="ctr"/>
            <a:r>
              <a:rPr lang="en-US" dirty="0" smtClean="0"/>
              <a:t>Transhuman naturalism worldview</a:t>
            </a:r>
            <a:endParaRPr lang="en-US" dirty="0"/>
          </a:p>
        </p:txBody>
      </p:sp>
      <p:sp>
        <p:nvSpPr>
          <p:cNvPr id="8" name="Content Placeholder 7"/>
          <p:cNvSpPr>
            <a:spLocks noGrp="1"/>
          </p:cNvSpPr>
          <p:nvPr>
            <p:ph sz="quarter" idx="4"/>
          </p:nvPr>
        </p:nvSpPr>
        <p:spPr>
          <a:xfrm>
            <a:off x="6393542" y="1640115"/>
            <a:ext cx="5617029" cy="4513944"/>
          </a:xfrm>
        </p:spPr>
        <p:txBody>
          <a:bodyPr/>
          <a:lstStyle/>
          <a:p>
            <a:pPr marL="0" indent="0">
              <a:buNone/>
            </a:pPr>
            <a:r>
              <a:rPr lang="en-US" b="1" dirty="0" smtClean="0"/>
              <a:t>GOD</a:t>
            </a:r>
            <a:r>
              <a:rPr lang="en-US" dirty="0" smtClean="0"/>
              <a:t>:  Doesn’t Exist (Atheism)</a:t>
            </a:r>
          </a:p>
          <a:p>
            <a:pPr marL="0" indent="0">
              <a:buNone/>
            </a:pPr>
            <a:r>
              <a:rPr lang="en-US" b="1" dirty="0" smtClean="0"/>
              <a:t>WORLD:  </a:t>
            </a:r>
            <a:r>
              <a:rPr lang="en-US" dirty="0" smtClean="0"/>
              <a:t>Space/Time/Matter is all that Exist</a:t>
            </a:r>
          </a:p>
          <a:p>
            <a:pPr marL="0" indent="0">
              <a:buNone/>
            </a:pPr>
            <a:r>
              <a:rPr lang="en-US" b="1" dirty="0" smtClean="0"/>
              <a:t>KNOWLEDGE:</a:t>
            </a:r>
            <a:r>
              <a:rPr lang="en-US" dirty="0" smtClean="0"/>
              <a:t>  Science  is only Reliable source</a:t>
            </a:r>
          </a:p>
          <a:p>
            <a:pPr marL="0" indent="0">
              <a:buNone/>
            </a:pPr>
            <a:r>
              <a:rPr lang="en-US" b="1" dirty="0" smtClean="0"/>
              <a:t>ETHICS:</a:t>
            </a:r>
            <a:r>
              <a:rPr lang="en-US" dirty="0" smtClean="0"/>
              <a:t>  From Evolution for Survival &amp; thru Science</a:t>
            </a:r>
          </a:p>
          <a:p>
            <a:pPr marL="0" indent="0">
              <a:buNone/>
            </a:pPr>
            <a:r>
              <a:rPr lang="en-US" b="1" dirty="0" smtClean="0"/>
              <a:t>HUMAN BEINGS: </a:t>
            </a:r>
            <a:r>
              <a:rPr lang="en-US" dirty="0" smtClean="0"/>
              <a:t> Evolved from lower Primates but capable of changing to Posthuman</a:t>
            </a:r>
          </a:p>
          <a:p>
            <a:pPr marL="0" indent="0">
              <a:buNone/>
            </a:pPr>
            <a:r>
              <a:rPr lang="en-US" b="1" dirty="0" smtClean="0"/>
              <a:t>HISTORY:</a:t>
            </a:r>
            <a:r>
              <a:rPr lang="en-US" dirty="0" smtClean="0"/>
              <a:t>  Occurs via Natural Processes &amp; Social Influences</a:t>
            </a:r>
            <a:endParaRPr lang="en-US" b="1" dirty="0"/>
          </a:p>
        </p:txBody>
      </p:sp>
      <p:sp>
        <p:nvSpPr>
          <p:cNvPr id="2" name="TextBox 1"/>
          <p:cNvSpPr txBox="1"/>
          <p:nvPr/>
        </p:nvSpPr>
        <p:spPr>
          <a:xfrm>
            <a:off x="3425371" y="5602514"/>
            <a:ext cx="5776686" cy="369332"/>
          </a:xfrm>
          <a:prstGeom prst="rect">
            <a:avLst/>
          </a:prstGeom>
          <a:noFill/>
        </p:spPr>
        <p:txBody>
          <a:bodyPr wrap="square" rtlCol="0">
            <a:spAutoFit/>
          </a:bodyPr>
          <a:lstStyle/>
          <a:p>
            <a:r>
              <a:rPr lang="en-US" dirty="0" smtClean="0">
                <a:solidFill>
                  <a:srgbClr val="0070C0"/>
                </a:solidFill>
              </a:rPr>
              <a:t>Credit: HUMANS 2.0,  F. Rana &amp; K.R. Samples,  pp 201, 202</a:t>
            </a:r>
            <a:endParaRPr lang="en-US" dirty="0">
              <a:solidFill>
                <a:srgbClr val="0070C0"/>
              </a:solidFill>
            </a:endParaRPr>
          </a:p>
        </p:txBody>
      </p:sp>
    </p:spTree>
    <p:extLst>
      <p:ext uri="{BB962C8B-B14F-4D97-AF65-F5344CB8AC3E}">
        <p14:creationId xmlns:p14="http://schemas.microsoft.com/office/powerpoint/2010/main" val="130378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1000"/>
                                        <p:tgtEl>
                                          <p:spTgt spid="6">
                                            <p:txEl>
                                              <p:pRg st="5" end="5"/>
                                            </p:txEl>
                                          </p:spTgt>
                                        </p:tgtEl>
                                      </p:cBhvr>
                                    </p:animEffect>
                                    <p:anim calcmode="lin" valueType="num">
                                      <p:cBhvr>
                                        <p:cTn id="4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fade">
                                      <p:cBhvr>
                                        <p:cTn id="53" dur="1000"/>
                                        <p:tgtEl>
                                          <p:spTgt spid="8">
                                            <p:txEl>
                                              <p:pRg st="0" end="0"/>
                                            </p:txEl>
                                          </p:spTgt>
                                        </p:tgtEl>
                                      </p:cBhvr>
                                    </p:animEffect>
                                    <p:anim calcmode="lin" valueType="num">
                                      <p:cBhvr>
                                        <p:cTn id="5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fade">
                                      <p:cBhvr>
                                        <p:cTn id="58" dur="1000"/>
                                        <p:tgtEl>
                                          <p:spTgt spid="8">
                                            <p:txEl>
                                              <p:pRg st="1" end="1"/>
                                            </p:txEl>
                                          </p:spTgt>
                                        </p:tgtEl>
                                      </p:cBhvr>
                                    </p:animEffect>
                                    <p:anim calcmode="lin" valueType="num">
                                      <p:cBhvr>
                                        <p:cTn id="5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1" end="1"/>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Effect transition="in" filter="fade">
                                      <p:cBhvr>
                                        <p:cTn id="63" dur="1000"/>
                                        <p:tgtEl>
                                          <p:spTgt spid="8">
                                            <p:txEl>
                                              <p:pRg st="2" end="2"/>
                                            </p:txEl>
                                          </p:spTgt>
                                        </p:tgtEl>
                                      </p:cBhvr>
                                    </p:animEffect>
                                    <p:anim calcmode="lin" valueType="num">
                                      <p:cBhvr>
                                        <p:cTn id="6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2" end="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8">
                                            <p:txEl>
                                              <p:pRg st="3" end="3"/>
                                            </p:txEl>
                                          </p:spTgt>
                                        </p:tgtEl>
                                        <p:attrNameLst>
                                          <p:attrName>style.visibility</p:attrName>
                                        </p:attrNameLst>
                                      </p:cBhvr>
                                      <p:to>
                                        <p:strVal val="visible"/>
                                      </p:to>
                                    </p:set>
                                    <p:animEffect transition="in" filter="fade">
                                      <p:cBhvr>
                                        <p:cTn id="68" dur="1000"/>
                                        <p:tgtEl>
                                          <p:spTgt spid="8">
                                            <p:txEl>
                                              <p:pRg st="3" end="3"/>
                                            </p:txEl>
                                          </p:spTgt>
                                        </p:tgtEl>
                                      </p:cBhvr>
                                    </p:animEffect>
                                    <p:anim calcmode="lin" valueType="num">
                                      <p:cBhvr>
                                        <p:cTn id="6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3" end="3"/>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Effect transition="in" filter="fade">
                                      <p:cBhvr>
                                        <p:cTn id="73" dur="1000"/>
                                        <p:tgtEl>
                                          <p:spTgt spid="8">
                                            <p:txEl>
                                              <p:pRg st="4" end="4"/>
                                            </p:txEl>
                                          </p:spTgt>
                                        </p:tgtEl>
                                      </p:cBhvr>
                                    </p:animEffect>
                                    <p:anim calcmode="lin" valueType="num">
                                      <p:cBhvr>
                                        <p:cTn id="7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8">
                                            <p:txEl>
                                              <p:pRg st="4" end="4"/>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
                                            <p:txEl>
                                              <p:pRg st="5" end="5"/>
                                            </p:txEl>
                                          </p:spTgt>
                                        </p:tgtEl>
                                        <p:attrNameLst>
                                          <p:attrName>style.visibility</p:attrName>
                                        </p:attrNameLst>
                                      </p:cBhvr>
                                      <p:to>
                                        <p:strVal val="visible"/>
                                      </p:to>
                                    </p:set>
                                    <p:animEffect transition="in" filter="fade">
                                      <p:cBhvr>
                                        <p:cTn id="78" dur="1000"/>
                                        <p:tgtEl>
                                          <p:spTgt spid="8">
                                            <p:txEl>
                                              <p:pRg st="5" end="5"/>
                                            </p:txEl>
                                          </p:spTgt>
                                        </p:tgtEl>
                                      </p:cBhvr>
                                    </p:animEffect>
                                    <p:anim calcmode="lin" valueType="num">
                                      <p:cBhvr>
                                        <p:cTn id="7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8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fade">
                                      <p:cBhvr>
                                        <p:cTn id="85" dur="1000"/>
                                        <p:tgtEl>
                                          <p:spTgt spid="2"/>
                                        </p:tgtEl>
                                      </p:cBhvr>
                                    </p:animEffect>
                                    <p:anim calcmode="lin" valueType="num">
                                      <p:cBhvr>
                                        <p:cTn id="86" dur="1000" fill="hold"/>
                                        <p:tgtEl>
                                          <p:spTgt spid="2"/>
                                        </p:tgtEl>
                                        <p:attrNameLst>
                                          <p:attrName>ppt_x</p:attrName>
                                        </p:attrNameLst>
                                      </p:cBhvr>
                                      <p:tavLst>
                                        <p:tav tm="0">
                                          <p:val>
                                            <p:strVal val="#ppt_x"/>
                                          </p:val>
                                        </p:tav>
                                        <p:tav tm="100000">
                                          <p:val>
                                            <p:strVal val="#ppt_x"/>
                                          </p:val>
                                        </p:tav>
                                      </p:tavLst>
                                    </p:anim>
                                    <p:anim calcmode="lin" valueType="num">
                                      <p:cBhvr>
                                        <p:cTn id="8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159657"/>
            <a:ext cx="10827656" cy="1103086"/>
          </a:xfrm>
        </p:spPr>
        <p:txBody>
          <a:bodyPr/>
          <a:lstStyle/>
          <a:p>
            <a:pPr algn="ctr"/>
            <a:r>
              <a:rPr lang="en-US" dirty="0"/>
              <a:t>Human </a:t>
            </a:r>
            <a:r>
              <a:rPr lang="en-US" dirty="0" smtClean="0"/>
              <a:t>biotechnology Ethics</a:t>
            </a:r>
            <a:endParaRPr lang="en-US" dirty="0"/>
          </a:p>
        </p:txBody>
      </p:sp>
      <p:sp>
        <p:nvSpPr>
          <p:cNvPr id="3" name="Content Placeholder 2"/>
          <p:cNvSpPr>
            <a:spLocks noGrp="1"/>
          </p:cNvSpPr>
          <p:nvPr>
            <p:ph idx="1"/>
          </p:nvPr>
        </p:nvSpPr>
        <p:spPr>
          <a:xfrm>
            <a:off x="304801" y="1335314"/>
            <a:ext cx="11713028" cy="5326743"/>
          </a:xfrm>
        </p:spPr>
        <p:txBody>
          <a:bodyPr>
            <a:normAutofit/>
          </a:bodyPr>
          <a:lstStyle/>
          <a:p>
            <a:r>
              <a:rPr lang="en-US" sz="2400" b="1" dirty="0"/>
              <a:t>As an Ethical Framework:  we need to separate Therapeutic Applications from Human Enhancement </a:t>
            </a:r>
            <a:r>
              <a:rPr lang="en-US" sz="2400" b="1" dirty="0" smtClean="0"/>
              <a:t>Applications</a:t>
            </a:r>
          </a:p>
          <a:p>
            <a:r>
              <a:rPr lang="en-US" b="1" dirty="0" smtClean="0"/>
              <a:t>Therapeutic Applications: </a:t>
            </a:r>
          </a:p>
          <a:p>
            <a:pPr marL="685800" lvl="2"/>
            <a:r>
              <a:rPr lang="en-US" sz="1800" dirty="0"/>
              <a:t>Somatic Cell Gene Editing can be used for adults, children or developing fetus.  Specific cells/tissues would be treated.  This Process is in the early stages of development but holds much hope and avoids killing </a:t>
            </a:r>
            <a:r>
              <a:rPr lang="en-US" sz="1800" dirty="0" smtClean="0"/>
              <a:t>embryos.  Presently there are costs and availability concerns</a:t>
            </a:r>
          </a:p>
          <a:p>
            <a:pPr marL="685800" lvl="2"/>
            <a:r>
              <a:rPr lang="en-US" sz="1800" dirty="0" smtClean="0"/>
              <a:t>Embryo Gene Editing to repair many of the 5,000 human genetic defects is further along and less costly </a:t>
            </a:r>
            <a:r>
              <a:rPr lang="en-US" sz="1800" u="sng" dirty="0" smtClean="0"/>
              <a:t>but</a:t>
            </a:r>
            <a:r>
              <a:rPr lang="en-US" sz="1800" dirty="0" smtClean="0"/>
              <a:t> requires creating many embryos, perhaps hundreds/treatment, fertilized </a:t>
            </a:r>
            <a:r>
              <a:rPr lang="en-US" sz="1800" i="1" dirty="0" smtClean="0"/>
              <a:t>in vitro</a:t>
            </a:r>
            <a:r>
              <a:rPr lang="en-US" sz="1800" dirty="0" smtClean="0"/>
              <a:t>.   After processing, the favored embryo is selected and implanted in a woman’s womb, but fate of remaining embryos is dubious </a:t>
            </a:r>
          </a:p>
          <a:p>
            <a:pPr marL="685800" lvl="2"/>
            <a:r>
              <a:rPr lang="en-US" sz="1800" b="1" dirty="0" smtClean="0"/>
              <a:t>From a Christian Worldview </a:t>
            </a:r>
            <a:r>
              <a:rPr lang="en-US" sz="1800" dirty="0" smtClean="0"/>
              <a:t>the destruction of an embryo after gene editing is unjustifiable.  Psalm 139:13-16 (NIV) tell us “</a:t>
            </a:r>
            <a:r>
              <a:rPr lang="en-US" dirty="0"/>
              <a:t>For you created my inmost being; you knit me together in my mother’s womb. </a:t>
            </a:r>
            <a:r>
              <a:rPr lang="en-US" dirty="0" smtClean="0"/>
              <a:t>  I </a:t>
            </a:r>
            <a:r>
              <a:rPr lang="en-US" dirty="0"/>
              <a:t>praise you because I am fearfully and wonderfully made; your works are wonderful, I know that full well. </a:t>
            </a:r>
            <a:r>
              <a:rPr lang="en-US" dirty="0" smtClean="0"/>
              <a:t> </a:t>
            </a:r>
            <a:r>
              <a:rPr lang="en-US" dirty="0"/>
              <a:t>My frame was not hidden from you when I was made in the secret place, when I was woven together in the depths of the earth. </a:t>
            </a:r>
            <a:r>
              <a:rPr lang="en-US" dirty="0" smtClean="0"/>
              <a:t> </a:t>
            </a:r>
            <a:r>
              <a:rPr lang="en-US" dirty="0"/>
              <a:t>Your eyes saw my unformed body; all the days ordained for me were written in your book before one of them came to be. </a:t>
            </a:r>
            <a:r>
              <a:rPr lang="en-US" dirty="0" smtClean="0"/>
              <a:t>“  </a:t>
            </a:r>
            <a:r>
              <a:rPr lang="en-US" sz="1800" dirty="0" smtClean="0"/>
              <a:t>Thus life begins at conception.  Human embryo editing should be abandoned and prohibited</a:t>
            </a:r>
            <a:endParaRPr lang="en-US" dirty="0"/>
          </a:p>
          <a:p>
            <a:pPr marL="685800" lvl="2"/>
            <a:endParaRPr lang="en-US" sz="1800" dirty="0" smtClean="0"/>
          </a:p>
          <a:p>
            <a:endParaRPr lang="en-US" b="1" dirty="0"/>
          </a:p>
          <a:p>
            <a:endParaRPr lang="en-US" b="1" dirty="0"/>
          </a:p>
        </p:txBody>
      </p:sp>
    </p:spTree>
    <p:extLst>
      <p:ext uri="{BB962C8B-B14F-4D97-AF65-F5344CB8AC3E}">
        <p14:creationId xmlns:p14="http://schemas.microsoft.com/office/powerpoint/2010/main" val="421699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57" y="101601"/>
            <a:ext cx="11408229" cy="1219199"/>
          </a:xfrm>
        </p:spPr>
        <p:txBody>
          <a:bodyPr>
            <a:normAutofit fontScale="90000"/>
          </a:bodyPr>
          <a:lstStyle/>
          <a:p>
            <a:pPr algn="ctr"/>
            <a:r>
              <a:rPr lang="en-US" dirty="0"/>
              <a:t>Human biotechnology </a:t>
            </a:r>
            <a:r>
              <a:rPr lang="en-US" dirty="0" smtClean="0"/>
              <a:t>Ethics for </a:t>
            </a:r>
            <a:br>
              <a:rPr lang="en-US" dirty="0" smtClean="0"/>
            </a:br>
            <a:r>
              <a:rPr lang="en-US" dirty="0" smtClean="0"/>
              <a:t>Human enhancement</a:t>
            </a:r>
            <a:endParaRPr lang="en-US" dirty="0"/>
          </a:p>
        </p:txBody>
      </p:sp>
      <p:sp>
        <p:nvSpPr>
          <p:cNvPr id="3" name="Content Placeholder 2"/>
          <p:cNvSpPr>
            <a:spLocks noGrp="1"/>
          </p:cNvSpPr>
          <p:nvPr>
            <p:ph idx="1"/>
          </p:nvPr>
        </p:nvSpPr>
        <p:spPr>
          <a:xfrm>
            <a:off x="203200" y="1436914"/>
            <a:ext cx="11756572" cy="5421085"/>
          </a:xfrm>
        </p:spPr>
        <p:txBody>
          <a:bodyPr>
            <a:normAutofit fontScale="92500" lnSpcReduction="20000"/>
          </a:bodyPr>
          <a:lstStyle/>
          <a:p>
            <a:r>
              <a:rPr lang="en-US" dirty="0" smtClean="0"/>
              <a:t>Enhancement may be good for society in a few cases such as increasing strength or visual acuity</a:t>
            </a:r>
          </a:p>
          <a:p>
            <a:pPr lvl="1"/>
            <a:r>
              <a:rPr lang="en-US" sz="1900" dirty="0"/>
              <a:t>The enhancement must be contained in person(s) receiving treatment in case of mistakes</a:t>
            </a:r>
          </a:p>
          <a:p>
            <a:pPr lvl="1"/>
            <a:r>
              <a:rPr lang="en-US" sz="1900" dirty="0"/>
              <a:t>It must not become transmittable to offspring</a:t>
            </a:r>
          </a:p>
          <a:p>
            <a:r>
              <a:rPr lang="en-US" b="1" dirty="0" smtClean="0"/>
              <a:t>Somatic Cells Enhancement</a:t>
            </a:r>
            <a:r>
              <a:rPr lang="en-US" dirty="0" smtClean="0"/>
              <a:t>:  </a:t>
            </a:r>
          </a:p>
          <a:p>
            <a:pPr lvl="1"/>
            <a:r>
              <a:rPr lang="en-US" sz="1900" dirty="0" smtClean="0"/>
              <a:t>Enhancement must not be limited to wealthy</a:t>
            </a:r>
            <a:endParaRPr lang="en-US" sz="1900" dirty="0"/>
          </a:p>
          <a:p>
            <a:pPr lvl="1"/>
            <a:r>
              <a:rPr lang="en-US" sz="1900" dirty="0" smtClean="0"/>
              <a:t>It must not result in a “cast” system of those with enhancement vs. those without</a:t>
            </a:r>
          </a:p>
          <a:p>
            <a:pPr lvl="1"/>
            <a:r>
              <a:rPr lang="en-US" sz="1900" dirty="0" smtClean="0"/>
              <a:t>It is the best candidate for a Christian-based model of Human Enhancement</a:t>
            </a:r>
          </a:p>
          <a:p>
            <a:r>
              <a:rPr lang="en-US" b="1" dirty="0" smtClean="0"/>
              <a:t>Human Embryo Enhancement</a:t>
            </a:r>
            <a:r>
              <a:rPr lang="en-US" dirty="0" smtClean="0"/>
              <a:t>:  </a:t>
            </a:r>
          </a:p>
          <a:p>
            <a:pPr lvl="1"/>
            <a:r>
              <a:rPr lang="en-US" sz="1900" dirty="0" smtClean="0"/>
              <a:t>Morally Offensive: involves destruction of many embryos, thus devaluing human life</a:t>
            </a:r>
          </a:p>
          <a:p>
            <a:pPr lvl="1"/>
            <a:r>
              <a:rPr lang="en-US" sz="1900" dirty="0" smtClean="0"/>
              <a:t>Exploits women for their eggs</a:t>
            </a:r>
          </a:p>
          <a:p>
            <a:pPr lvl="1"/>
            <a:r>
              <a:rPr lang="en-US" sz="1900" dirty="0" smtClean="0"/>
              <a:t>Devalues people with genetic defects</a:t>
            </a:r>
          </a:p>
          <a:p>
            <a:pPr lvl="1"/>
            <a:r>
              <a:rPr lang="en-US" sz="1900" dirty="0" smtClean="0"/>
              <a:t>Could result in a loss of reproductive freedom</a:t>
            </a:r>
          </a:p>
          <a:p>
            <a:pPr lvl="1"/>
            <a:r>
              <a:rPr lang="en-US" sz="1900" dirty="0" smtClean="0"/>
              <a:t>Could corrupt the human genome by passing changes into our gene pool that are transferrable to future generations</a:t>
            </a:r>
          </a:p>
          <a:p>
            <a:pPr lvl="1"/>
            <a:r>
              <a:rPr lang="en-US" sz="1900" dirty="0" smtClean="0"/>
              <a:t>We could lose our identity as human beings, possibly moving into the realm of the Nephilim</a:t>
            </a:r>
          </a:p>
          <a:p>
            <a:pPr lvl="1"/>
            <a:r>
              <a:rPr lang="en-US" sz="1900" dirty="0" smtClean="0"/>
              <a:t>If the process went awry it might spell disaster and extinction of the human race</a:t>
            </a:r>
          </a:p>
          <a:p>
            <a:pPr lvl="1"/>
            <a:endParaRPr lang="en-US" dirty="0"/>
          </a:p>
          <a:p>
            <a:endParaRPr lang="en-US" dirty="0" smtClean="0"/>
          </a:p>
          <a:p>
            <a:endParaRPr lang="en-US" dirty="0"/>
          </a:p>
        </p:txBody>
      </p:sp>
    </p:spTree>
    <p:extLst>
      <p:ext uri="{BB962C8B-B14F-4D97-AF65-F5344CB8AC3E}">
        <p14:creationId xmlns:p14="http://schemas.microsoft.com/office/powerpoint/2010/main" val="137473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1000"/>
                                        <p:tgtEl>
                                          <p:spTgt spid="3">
                                            <p:txEl>
                                              <p:pRg st="12" end="12"/>
                                            </p:txEl>
                                          </p:spTgt>
                                        </p:tgtEl>
                                      </p:cBhvr>
                                    </p:animEffect>
                                    <p:anim calcmode="lin" valueType="num">
                                      <p:cBhvr>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Effect transition="in" filter="fade">
                                      <p:cBhvr>
                                        <p:cTn id="76" dur="1000"/>
                                        <p:tgtEl>
                                          <p:spTgt spid="3">
                                            <p:txEl>
                                              <p:pRg st="13" end="13"/>
                                            </p:txEl>
                                          </p:spTgt>
                                        </p:tgtEl>
                                      </p:cBhvr>
                                    </p:animEffect>
                                    <p:anim calcmode="lin" valueType="num">
                                      <p:cBhvr>
                                        <p:cTn id="7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
                                            <p:txEl>
                                              <p:pRg st="14" end="14"/>
                                            </p:txEl>
                                          </p:spTgt>
                                        </p:tgtEl>
                                        <p:attrNameLst>
                                          <p:attrName>style.visibility</p:attrName>
                                        </p:attrNameLst>
                                      </p:cBhvr>
                                      <p:to>
                                        <p:strVal val="visible"/>
                                      </p:to>
                                    </p:set>
                                    <p:animEffect transition="in" filter="fade">
                                      <p:cBhvr>
                                        <p:cTn id="81" dur="1000"/>
                                        <p:tgtEl>
                                          <p:spTgt spid="3">
                                            <p:txEl>
                                              <p:pRg st="14" end="14"/>
                                            </p:txEl>
                                          </p:spTgt>
                                        </p:tgtEl>
                                      </p:cBhvr>
                                    </p:animEffect>
                                    <p:anim calcmode="lin" valueType="num">
                                      <p:cBhvr>
                                        <p:cTn id="8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59657"/>
            <a:ext cx="10178322" cy="1422400"/>
          </a:xfrm>
        </p:spPr>
        <p:txBody>
          <a:bodyPr>
            <a:normAutofit fontScale="90000"/>
          </a:bodyPr>
          <a:lstStyle/>
          <a:p>
            <a:pPr algn="ctr"/>
            <a:r>
              <a:rPr lang="en-US" dirty="0" smtClean="0"/>
              <a:t>The transhumanist gospel leaves much to be desired</a:t>
            </a:r>
            <a:endParaRPr lang="en-US" dirty="0"/>
          </a:p>
        </p:txBody>
      </p:sp>
      <p:sp>
        <p:nvSpPr>
          <p:cNvPr id="3" name="Content Placeholder 2"/>
          <p:cNvSpPr>
            <a:spLocks noGrp="1"/>
          </p:cNvSpPr>
          <p:nvPr>
            <p:ph idx="1"/>
          </p:nvPr>
        </p:nvSpPr>
        <p:spPr/>
        <p:txBody>
          <a:bodyPr>
            <a:normAutofit/>
          </a:bodyPr>
          <a:lstStyle/>
          <a:p>
            <a:r>
              <a:rPr lang="en-US" b="1" dirty="0" smtClean="0"/>
              <a:t>“The </a:t>
            </a:r>
            <a:r>
              <a:rPr lang="en-US" b="1" dirty="0" smtClean="0"/>
              <a:t>Myth of </a:t>
            </a:r>
            <a:r>
              <a:rPr lang="en-US" b="1" dirty="0" smtClean="0"/>
              <a:t>Progress”</a:t>
            </a:r>
            <a:r>
              <a:rPr lang="en-US" dirty="0" smtClean="0"/>
              <a:t>:  </a:t>
            </a:r>
            <a:r>
              <a:rPr lang="en-US" dirty="0" smtClean="0"/>
              <a:t>Per Michael Burdett, </a:t>
            </a:r>
            <a:r>
              <a:rPr lang="en-US" dirty="0" smtClean="0"/>
              <a:t>this is a techno-scientific </a:t>
            </a:r>
            <a:r>
              <a:rPr lang="en-US" dirty="0" smtClean="0"/>
              <a:t>concept that society is continually advancing in all </a:t>
            </a:r>
            <a:r>
              <a:rPr lang="en-US" dirty="0" smtClean="0"/>
              <a:t>ways</a:t>
            </a:r>
          </a:p>
          <a:p>
            <a:pPr lvl="1"/>
            <a:r>
              <a:rPr lang="en-US" b="1" dirty="0"/>
              <a:t>Instead </a:t>
            </a:r>
            <a:r>
              <a:rPr lang="en-US" dirty="0"/>
              <a:t>we must realize that such advances can </a:t>
            </a:r>
            <a:r>
              <a:rPr lang="en-US" dirty="0" smtClean="0"/>
              <a:t>leave serious </a:t>
            </a:r>
            <a:r>
              <a:rPr lang="en-US" dirty="0"/>
              <a:t>side effects such as costs, availability, </a:t>
            </a:r>
            <a:r>
              <a:rPr lang="en-US" dirty="0" smtClean="0"/>
              <a:t>risks of biological runaway mistakes, global terrorism,…</a:t>
            </a:r>
            <a:endParaRPr lang="en-US" dirty="0" smtClean="0"/>
          </a:p>
          <a:p>
            <a:r>
              <a:rPr lang="en-US" b="1" dirty="0" smtClean="0"/>
              <a:t>Serves as a Materialistic Eschatology:  </a:t>
            </a:r>
            <a:r>
              <a:rPr lang="en-US" dirty="0" smtClean="0"/>
              <a:t>Offers some hope (over atheistic nothingness)</a:t>
            </a:r>
          </a:p>
          <a:p>
            <a:pPr lvl="1"/>
            <a:r>
              <a:rPr lang="en-US" b="1" dirty="0" smtClean="0"/>
              <a:t>Techno-Faith</a:t>
            </a:r>
            <a:r>
              <a:rPr lang="en-US" dirty="0" smtClean="0"/>
              <a:t>:  Many in increasingly secular world will embrace a gospel of rationalism, technology and science</a:t>
            </a:r>
            <a:endParaRPr lang="en-US" b="1" dirty="0" smtClean="0"/>
          </a:p>
          <a:p>
            <a:r>
              <a:rPr lang="en-US" b="1" dirty="0" smtClean="0"/>
              <a:t>“Salvation </a:t>
            </a:r>
            <a:r>
              <a:rPr lang="en-US" b="1" dirty="0"/>
              <a:t>Paradox</a:t>
            </a:r>
            <a:r>
              <a:rPr lang="en-US" b="1" dirty="0" smtClean="0"/>
              <a:t>”:  This is the i</a:t>
            </a:r>
            <a:r>
              <a:rPr lang="en-US" dirty="0" smtClean="0"/>
              <a:t>rony </a:t>
            </a:r>
            <a:r>
              <a:rPr lang="en-US" dirty="0"/>
              <a:t>of </a:t>
            </a:r>
            <a:r>
              <a:rPr lang="en-US" dirty="0" smtClean="0"/>
              <a:t>transhumanism--if </a:t>
            </a:r>
            <a:r>
              <a:rPr lang="en-US" dirty="0"/>
              <a:t>a posthuman future is achieved, who we “save” won’t be us… </a:t>
            </a:r>
            <a:endParaRPr lang="en-US" b="1" dirty="0"/>
          </a:p>
        </p:txBody>
      </p:sp>
    </p:spTree>
    <p:extLst>
      <p:ext uri="{BB962C8B-B14F-4D97-AF65-F5344CB8AC3E}">
        <p14:creationId xmlns:p14="http://schemas.microsoft.com/office/powerpoint/2010/main" val="125291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64244"/>
          </a:xfrm>
        </p:spPr>
        <p:txBody>
          <a:bodyPr>
            <a:normAutofit fontScale="90000"/>
          </a:bodyPr>
          <a:lstStyle/>
          <a:p>
            <a:pPr algn="ctr"/>
            <a:r>
              <a:rPr lang="en-US" dirty="0" smtClean="0"/>
              <a:t>Witnessing to transhumanists</a:t>
            </a:r>
            <a:endParaRPr lang="en-US" dirty="0"/>
          </a:p>
        </p:txBody>
      </p:sp>
      <p:sp>
        <p:nvSpPr>
          <p:cNvPr id="3" name="Content Placeholder 2"/>
          <p:cNvSpPr>
            <a:spLocks noGrp="1"/>
          </p:cNvSpPr>
          <p:nvPr>
            <p:ph idx="1"/>
          </p:nvPr>
        </p:nvSpPr>
        <p:spPr>
          <a:xfrm>
            <a:off x="464457" y="1291771"/>
            <a:ext cx="11292114" cy="5312229"/>
          </a:xfrm>
        </p:spPr>
        <p:txBody>
          <a:bodyPr>
            <a:normAutofit lnSpcReduction="10000"/>
          </a:bodyPr>
          <a:lstStyle/>
          <a:p>
            <a:r>
              <a:rPr lang="en-US" b="1" dirty="0" smtClean="0"/>
              <a:t>Engaging:  </a:t>
            </a:r>
            <a:r>
              <a:rPr lang="en-US" dirty="0" smtClean="0"/>
              <a:t>Christians keep it positive.  1 Peter 3:15 (NIV) tells us “</a:t>
            </a:r>
            <a:r>
              <a:rPr lang="en-US" i="1" dirty="0" smtClean="0"/>
              <a:t>But </a:t>
            </a:r>
            <a:r>
              <a:rPr lang="en-US" i="1" dirty="0"/>
              <a:t>in your hearts revere Christ as Lord. Always be prepared to give an answer to everyone who asks you to give the reason for the hope that you have. But do this with gentleness and respect</a:t>
            </a:r>
            <a:r>
              <a:rPr lang="en-US" i="1" dirty="0" smtClean="0"/>
              <a:t>,”</a:t>
            </a:r>
          </a:p>
          <a:p>
            <a:r>
              <a:rPr lang="en-US" b="1" dirty="0" smtClean="0"/>
              <a:t>Find Common Ground:</a:t>
            </a:r>
            <a:r>
              <a:rPr lang="en-US" dirty="0" smtClean="0"/>
              <a:t>  Ethical concerns such as gene editing,  brain-computer technology,  and anti-aging therapies can greatly help humanity, as can </a:t>
            </a:r>
            <a:r>
              <a:rPr lang="en-US" dirty="0" smtClean="0"/>
              <a:t>some human </a:t>
            </a:r>
            <a:r>
              <a:rPr lang="en-US" dirty="0" smtClean="0"/>
              <a:t>enhancement technology</a:t>
            </a:r>
            <a:endParaRPr lang="en-US" dirty="0"/>
          </a:p>
          <a:p>
            <a:r>
              <a:rPr lang="en-US" b="1" dirty="0" smtClean="0"/>
              <a:t>Demonstrate Christian Viability:</a:t>
            </a:r>
            <a:r>
              <a:rPr lang="en-US" dirty="0" smtClean="0"/>
              <a:t>  Tell how the Christian Worldview has important things to offer</a:t>
            </a:r>
          </a:p>
          <a:p>
            <a:pPr lvl="1"/>
            <a:r>
              <a:rPr lang="en-US" dirty="0"/>
              <a:t>An ethical system built around the view that humans are made in God’s Image</a:t>
            </a:r>
          </a:p>
          <a:p>
            <a:pPr lvl="1"/>
            <a:r>
              <a:rPr lang="en-US" dirty="0"/>
              <a:t>Discoveries that highlight humanity’s exceptional nature in accord with the Image of God</a:t>
            </a:r>
          </a:p>
          <a:p>
            <a:pPr lvl="1"/>
            <a:r>
              <a:rPr lang="en-US" dirty="0"/>
              <a:t>Explain how biomedical  changes can help humans flourish</a:t>
            </a:r>
            <a:r>
              <a:rPr lang="en-US" dirty="0" smtClean="0"/>
              <a:t>,</a:t>
            </a:r>
          </a:p>
          <a:p>
            <a:pPr lvl="1"/>
            <a:r>
              <a:rPr lang="en-US" dirty="0" smtClean="0"/>
              <a:t>Prevention of </a:t>
            </a:r>
            <a:r>
              <a:rPr lang="en-US" dirty="0"/>
              <a:t>exploitation of </a:t>
            </a:r>
            <a:r>
              <a:rPr lang="en-US" dirty="0" smtClean="0"/>
              <a:t>people</a:t>
            </a:r>
          </a:p>
          <a:p>
            <a:pPr lvl="1"/>
            <a:r>
              <a:rPr lang="en-US" dirty="0" smtClean="0"/>
              <a:t>Hope of salvation as defined in the Gospels</a:t>
            </a:r>
          </a:p>
          <a:p>
            <a:pPr lvl="1"/>
            <a:r>
              <a:rPr lang="en-US" dirty="0" smtClean="0"/>
              <a:t>Redemption of our spirits </a:t>
            </a:r>
            <a:r>
              <a:rPr lang="en-US" u="sng" dirty="0" smtClean="0"/>
              <a:t>AND bodies</a:t>
            </a:r>
            <a:endParaRPr lang="en-US" b="1" u="sng" dirty="0"/>
          </a:p>
          <a:p>
            <a:r>
              <a:rPr lang="en-US" b="1" dirty="0" smtClean="0"/>
              <a:t>Theologians </a:t>
            </a:r>
            <a:r>
              <a:rPr lang="en-US" dirty="0" smtClean="0"/>
              <a:t>can encourage life-enhancing technology, while keeping a critical eye on the sinful nature of humanity and the transhumanist movement</a:t>
            </a:r>
          </a:p>
          <a:p>
            <a:endParaRPr lang="en-US" dirty="0"/>
          </a:p>
          <a:p>
            <a:endParaRPr lang="en-US" dirty="0" smtClean="0"/>
          </a:p>
        </p:txBody>
      </p:sp>
    </p:spTree>
    <p:extLst>
      <p:ext uri="{BB962C8B-B14F-4D97-AF65-F5344CB8AC3E}">
        <p14:creationId xmlns:p14="http://schemas.microsoft.com/office/powerpoint/2010/main" val="227447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21128"/>
            <a:ext cx="10178322" cy="996472"/>
          </a:xfrm>
        </p:spPr>
        <p:txBody>
          <a:bodyPr/>
          <a:lstStyle/>
          <a:p>
            <a:pPr algn="ctr"/>
            <a:r>
              <a:rPr lang="en-US" dirty="0" smtClean="0"/>
              <a:t>Christianity &amp; transhumanism</a:t>
            </a:r>
            <a:endParaRPr lang="en-US" dirty="0"/>
          </a:p>
        </p:txBody>
      </p:sp>
      <p:sp>
        <p:nvSpPr>
          <p:cNvPr id="3" name="Content Placeholder 2"/>
          <p:cNvSpPr>
            <a:spLocks noGrp="1"/>
          </p:cNvSpPr>
          <p:nvPr>
            <p:ph idx="1"/>
          </p:nvPr>
        </p:nvSpPr>
        <p:spPr>
          <a:xfrm>
            <a:off x="1251678" y="1770743"/>
            <a:ext cx="10178322" cy="4108849"/>
          </a:xfrm>
        </p:spPr>
        <p:txBody>
          <a:bodyPr>
            <a:normAutofit fontScale="92500" lnSpcReduction="20000"/>
          </a:bodyPr>
          <a:lstStyle/>
          <a:p>
            <a:r>
              <a:rPr lang="en-US" b="1" dirty="0" smtClean="0"/>
              <a:t>Christianity is the Truest Form of Transhumanism!</a:t>
            </a:r>
          </a:p>
          <a:p>
            <a:r>
              <a:rPr lang="en-US" b="1" dirty="0" smtClean="0"/>
              <a:t>1 Corinthians 15:35-44 (NIV) </a:t>
            </a:r>
            <a:r>
              <a:rPr lang="en-US" dirty="0" smtClean="0"/>
              <a:t>tells us:   “</a:t>
            </a:r>
            <a:r>
              <a:rPr lang="en-US" baseline="30000" dirty="0"/>
              <a:t>35 </a:t>
            </a:r>
            <a:r>
              <a:rPr lang="en-US" dirty="0"/>
              <a:t>But someone will ask, “How are the dead raised? With what kind of body will they come?” </a:t>
            </a:r>
            <a:r>
              <a:rPr lang="en-US" baseline="30000" dirty="0"/>
              <a:t>36 </a:t>
            </a:r>
            <a:r>
              <a:rPr lang="en-US" dirty="0"/>
              <a:t>How foolish! What you sow does not come to life unless it dies. </a:t>
            </a:r>
            <a:r>
              <a:rPr lang="en-US" baseline="30000" dirty="0"/>
              <a:t>37 </a:t>
            </a:r>
            <a:r>
              <a:rPr lang="en-US" dirty="0"/>
              <a:t>When you sow, you do not plant the body that will be, but just a seed, perhaps of wheat or of something else. </a:t>
            </a:r>
            <a:r>
              <a:rPr lang="en-US" baseline="30000" dirty="0"/>
              <a:t>38 </a:t>
            </a:r>
            <a:r>
              <a:rPr lang="en-US" dirty="0"/>
              <a:t>But God gives it a body as he has determined, and to each kind of seed he gives its own body. </a:t>
            </a:r>
            <a:r>
              <a:rPr lang="en-US" baseline="30000" dirty="0"/>
              <a:t>39 </a:t>
            </a:r>
            <a:r>
              <a:rPr lang="en-US" dirty="0"/>
              <a:t>Not all flesh is the same: People have one kind of flesh, animals have another, birds another and fish another. </a:t>
            </a:r>
            <a:r>
              <a:rPr lang="en-US" baseline="30000" dirty="0"/>
              <a:t>40 </a:t>
            </a:r>
            <a:r>
              <a:rPr lang="en-US" dirty="0"/>
              <a:t>There are also heavenly bodies and there are earthly bodies; but the splendor of the heavenly bodies is one kind, and the splendor of the earthly bodies is another. </a:t>
            </a:r>
            <a:r>
              <a:rPr lang="en-US" baseline="30000" dirty="0"/>
              <a:t>41 </a:t>
            </a:r>
            <a:r>
              <a:rPr lang="en-US" dirty="0"/>
              <a:t>The sun has one kind of splendor, the moon another and the stars another; and star differs from star in splendor.</a:t>
            </a:r>
          </a:p>
          <a:p>
            <a:r>
              <a:rPr lang="en-US" baseline="30000" dirty="0"/>
              <a:t>42 </a:t>
            </a:r>
            <a:r>
              <a:rPr lang="en-US" dirty="0"/>
              <a:t>So will it be with the resurrection of the dead. The body that is sown is perishable, it is raised imperishable; </a:t>
            </a:r>
            <a:r>
              <a:rPr lang="en-US" baseline="30000" dirty="0"/>
              <a:t>43 </a:t>
            </a:r>
            <a:r>
              <a:rPr lang="en-US" dirty="0"/>
              <a:t>it is sown in dishonor, it is raised in glory; it is sown in weakness, it is raised in power; </a:t>
            </a:r>
            <a:r>
              <a:rPr lang="en-US" baseline="30000" dirty="0"/>
              <a:t>44 </a:t>
            </a:r>
            <a:r>
              <a:rPr lang="en-US" dirty="0"/>
              <a:t>it is sown a natural body, it is raised a spiritual body.</a:t>
            </a:r>
          </a:p>
          <a:p>
            <a:r>
              <a:rPr lang="en-US" dirty="0"/>
              <a:t>If there is a natural body, there is also a spiritual body. </a:t>
            </a:r>
            <a:r>
              <a:rPr lang="en-US" dirty="0" smtClean="0"/>
              <a:t>“</a:t>
            </a:r>
            <a:endParaRPr lang="en-US" dirty="0"/>
          </a:p>
          <a:p>
            <a:endParaRPr lang="en-US" b="1" dirty="0"/>
          </a:p>
        </p:txBody>
      </p:sp>
    </p:spTree>
    <p:extLst>
      <p:ext uri="{BB962C8B-B14F-4D97-AF65-F5344CB8AC3E}">
        <p14:creationId xmlns:p14="http://schemas.microsoft.com/office/powerpoint/2010/main" val="333587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56129"/>
          </a:xfrm>
        </p:spPr>
        <p:txBody>
          <a:bodyPr>
            <a:normAutofit fontScale="90000"/>
          </a:bodyPr>
          <a:lstStyle/>
          <a:p>
            <a:pPr algn="ctr"/>
            <a:r>
              <a:rPr lang="en-US" dirty="0"/>
              <a:t>Transhumanism </a:t>
            </a:r>
            <a:r>
              <a:rPr lang="en-US" dirty="0" smtClean="0"/>
              <a:t>references, classic</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12669" y="1510166"/>
            <a:ext cx="3171825" cy="475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images-na.ssl-images-amazon.com/images/I/51cLYyVro%2BL._SX321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603" y="1190851"/>
            <a:ext cx="3076575"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97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103239"/>
            <a:ext cx="10178322" cy="825909"/>
          </a:xfrm>
        </p:spPr>
        <p:txBody>
          <a:bodyPr/>
          <a:lstStyle/>
          <a:p>
            <a:r>
              <a:rPr lang="en-US" b="1" dirty="0" smtClean="0"/>
              <a:t>Tour of Transhumanism</a:t>
            </a: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23" y="1330741"/>
            <a:ext cx="2673145" cy="2673145"/>
          </a:xfrm>
          <a:prstGeom prst="rect">
            <a:avLst/>
          </a:prstGeom>
        </p:spPr>
      </p:pic>
      <p:sp>
        <p:nvSpPr>
          <p:cNvPr id="8" name="TextBox 7"/>
          <p:cNvSpPr txBox="1"/>
          <p:nvPr/>
        </p:nvSpPr>
        <p:spPr>
          <a:xfrm>
            <a:off x="3952568" y="891959"/>
            <a:ext cx="2962582" cy="461665"/>
          </a:xfrm>
          <a:prstGeom prst="rect">
            <a:avLst/>
          </a:prstGeom>
          <a:noFill/>
        </p:spPr>
        <p:txBody>
          <a:bodyPr wrap="square" rtlCol="0">
            <a:spAutoFit/>
          </a:bodyPr>
          <a:lstStyle/>
          <a:p>
            <a:r>
              <a:rPr lang="en-US" sz="2400" dirty="0" smtClean="0"/>
              <a:t>Transhumanism Logos</a:t>
            </a:r>
            <a:endParaRPr lang="en-US" sz="2400" dirty="0"/>
          </a:p>
        </p:txBody>
      </p:sp>
      <p:pic>
        <p:nvPicPr>
          <p:cNvPr id="1026" name="Picture 2" descr="https://psionicpartypsionicsglobal.files.wordpress.com/2018/10/received_298494730942405745059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5262" y="3815898"/>
            <a:ext cx="2730500" cy="2744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ranshumanism log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238" y="4355083"/>
            <a:ext cx="21907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ranshumanism log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6488" y="1460425"/>
            <a:ext cx="4027488" cy="264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43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cstate="print">
            <a:extLst>
              <a:ext uri="{BEBA8EAE-BF5A-486C-A8C5-ECC9F3942E4B}">
                <a14:imgProps xmlns:a14="http://schemas.microsoft.com/office/drawing/2010/main">
                  <a14:imgLayer r:embed="rId4">
                    <a14:imgEffect>
                      <a14:brightnessContrast bright="11000" contrast="-12000"/>
                    </a14:imgEffect>
                  </a14:imgLayer>
                </a14:imgProps>
              </a:ext>
              <a:ext uri="{28A0092B-C50C-407E-A947-70E740481C1C}">
                <a14:useLocalDpi xmlns:a14="http://schemas.microsoft.com/office/drawing/2010/main" val="0"/>
              </a:ext>
            </a:extLst>
          </a:blip>
          <a:srcRect b="19115"/>
          <a:stretch/>
        </p:blipFill>
        <p:spPr>
          <a:xfrm>
            <a:off x="932784" y="414030"/>
            <a:ext cx="10789377" cy="5898279"/>
          </a:xfrm>
        </p:spPr>
      </p:pic>
      <p:sp>
        <p:nvSpPr>
          <p:cNvPr id="5" name="TextBox 4"/>
          <p:cNvSpPr txBox="1"/>
          <p:nvPr/>
        </p:nvSpPr>
        <p:spPr>
          <a:xfrm>
            <a:off x="6847933" y="6489290"/>
            <a:ext cx="4439265" cy="368710"/>
          </a:xfrm>
          <a:prstGeom prst="rect">
            <a:avLst/>
          </a:prstGeom>
          <a:noFill/>
        </p:spPr>
        <p:txBody>
          <a:bodyPr wrap="square" rtlCol="0">
            <a:spAutoFit/>
          </a:bodyPr>
          <a:lstStyle/>
          <a:p>
            <a:r>
              <a:rPr lang="en-US" dirty="0" smtClean="0"/>
              <a:t>Source: the-biomatrix.blogspot.com</a:t>
            </a:r>
            <a:endParaRPr lang="en-US" dirty="0"/>
          </a:p>
        </p:txBody>
      </p:sp>
    </p:spTree>
    <p:extLst>
      <p:ext uri="{BB962C8B-B14F-4D97-AF65-F5344CB8AC3E}">
        <p14:creationId xmlns:p14="http://schemas.microsoft.com/office/powerpoint/2010/main" val="499025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74928"/>
          </a:xfrm>
        </p:spPr>
        <p:txBody>
          <a:bodyPr/>
          <a:lstStyle/>
          <a:p>
            <a:pPr algn="ctr"/>
            <a:r>
              <a:rPr lang="en-US" dirty="0" smtClean="0"/>
              <a:t>History of transhumanism</a:t>
            </a:r>
            <a:endParaRPr lang="en-US" dirty="0"/>
          </a:p>
        </p:txBody>
      </p:sp>
      <p:sp>
        <p:nvSpPr>
          <p:cNvPr id="3" name="Content Placeholder 2"/>
          <p:cNvSpPr>
            <a:spLocks noGrp="1"/>
          </p:cNvSpPr>
          <p:nvPr>
            <p:ph idx="1"/>
          </p:nvPr>
        </p:nvSpPr>
        <p:spPr>
          <a:xfrm>
            <a:off x="1251678" y="1727199"/>
            <a:ext cx="10178322" cy="4426857"/>
          </a:xfrm>
        </p:spPr>
        <p:txBody>
          <a:bodyPr>
            <a:normAutofit lnSpcReduction="10000"/>
          </a:bodyPr>
          <a:lstStyle/>
          <a:p>
            <a:r>
              <a:rPr lang="en-US" sz="2800" dirty="0" smtClean="0"/>
              <a:t>Came out of the </a:t>
            </a:r>
            <a:r>
              <a:rPr lang="en-US" sz="2800" i="1" dirty="0" smtClean="0"/>
              <a:t>Enlightenment Movement </a:t>
            </a:r>
            <a:r>
              <a:rPr lang="en-US" sz="2800" dirty="0" smtClean="0"/>
              <a:t>of the 17</a:t>
            </a:r>
            <a:r>
              <a:rPr lang="en-US" sz="2800" baseline="30000" dirty="0" smtClean="0"/>
              <a:t>th</a:t>
            </a:r>
            <a:r>
              <a:rPr lang="en-US" sz="2800" dirty="0" smtClean="0"/>
              <a:t> &amp; 18</a:t>
            </a:r>
            <a:r>
              <a:rPr lang="en-US" sz="2800" baseline="30000" dirty="0" smtClean="0"/>
              <a:t>th</a:t>
            </a:r>
            <a:r>
              <a:rPr lang="en-US" sz="2800" dirty="0" smtClean="0"/>
              <a:t> centuries, which posits that reason is the only legitimate authority.  </a:t>
            </a:r>
          </a:p>
          <a:p>
            <a:r>
              <a:rPr lang="en-US" sz="2800" dirty="0" smtClean="0"/>
              <a:t>People find the subject intriguing.  Books like Mary Shelly’s </a:t>
            </a:r>
            <a:r>
              <a:rPr lang="en-US" sz="2800" i="1" dirty="0" smtClean="0"/>
              <a:t>Frankenstein</a:t>
            </a:r>
            <a:r>
              <a:rPr lang="en-US" sz="2800" dirty="0" smtClean="0"/>
              <a:t>,  H.G. Wells’ </a:t>
            </a:r>
            <a:r>
              <a:rPr lang="en-US" sz="2800" i="1" dirty="0" smtClean="0"/>
              <a:t>Island of Dr. Moreau</a:t>
            </a:r>
            <a:r>
              <a:rPr lang="en-US" sz="2800" dirty="0" smtClean="0"/>
              <a:t>,  and Robert Louis Stevenson’s </a:t>
            </a:r>
            <a:r>
              <a:rPr lang="en-US" sz="2800" i="1" dirty="0" smtClean="0"/>
              <a:t>Dr. Jekyll and Mr. Hyde</a:t>
            </a:r>
            <a:r>
              <a:rPr lang="en-US" sz="2800" dirty="0" smtClean="0"/>
              <a:t>.  All envisioned transhumans but none of the stories explained how it was done</a:t>
            </a:r>
            <a:endParaRPr lang="en-US" sz="2800" dirty="0"/>
          </a:p>
          <a:p>
            <a:r>
              <a:rPr lang="en-US" sz="2800" dirty="0" smtClean="0"/>
              <a:t>Led many people into a state of </a:t>
            </a:r>
            <a:r>
              <a:rPr lang="en-US" sz="2800" i="1" dirty="0" smtClean="0"/>
              <a:t>Techno-Faith</a:t>
            </a:r>
            <a:r>
              <a:rPr lang="en-US" sz="2800" dirty="0" smtClean="0"/>
              <a:t>,  a belief that science and technology will solve the world’s problems and end suffering , pain and eventually death</a:t>
            </a:r>
          </a:p>
          <a:p>
            <a:endParaRPr lang="en-US" dirty="0"/>
          </a:p>
        </p:txBody>
      </p:sp>
    </p:spTree>
    <p:extLst>
      <p:ext uri="{BB962C8B-B14F-4D97-AF65-F5344CB8AC3E}">
        <p14:creationId xmlns:p14="http://schemas.microsoft.com/office/powerpoint/2010/main" val="293636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65844"/>
          </a:xfrm>
        </p:spPr>
        <p:txBody>
          <a:bodyPr/>
          <a:lstStyle/>
          <a:p>
            <a:pPr algn="ctr"/>
            <a:r>
              <a:rPr lang="en-US" dirty="0"/>
              <a:t>History of transhumanism</a:t>
            </a:r>
          </a:p>
        </p:txBody>
      </p:sp>
      <p:sp>
        <p:nvSpPr>
          <p:cNvPr id="3" name="Content Placeholder 2"/>
          <p:cNvSpPr>
            <a:spLocks noGrp="1"/>
          </p:cNvSpPr>
          <p:nvPr>
            <p:ph idx="1"/>
          </p:nvPr>
        </p:nvSpPr>
        <p:spPr>
          <a:xfrm>
            <a:off x="1251678" y="1625601"/>
            <a:ext cx="10178322" cy="4615542"/>
          </a:xfrm>
        </p:spPr>
        <p:txBody>
          <a:bodyPr>
            <a:normAutofit/>
          </a:bodyPr>
          <a:lstStyle/>
          <a:p>
            <a:r>
              <a:rPr lang="en-US" sz="2400" dirty="0"/>
              <a:t>Term “Transhumanism” was coined by English biologist and philosopher Julian Huxley in his 1957.  He believed that natural evolution could be replaced by human induced evolution</a:t>
            </a:r>
          </a:p>
          <a:p>
            <a:r>
              <a:rPr lang="en-US" sz="2400" dirty="0"/>
              <a:t>From the 1920’s to present, science fiction genre developed; earliest was Superman Comics, prompted by WWII.  In 1960’s to present Iron Man (Marvel) very popular, prompted by Viet Nam War.  Many books followed</a:t>
            </a:r>
          </a:p>
          <a:p>
            <a:r>
              <a:rPr lang="en-US" sz="2400" dirty="0"/>
              <a:t>A proliferation of Transhuman organizations appeared from the late 1980’s to present:   Entropy Institute, The World Transhumanist Association, The Transhumanist FAQ, Transhumanist Declaration;, WTA Constitution, Cyborg Democracy, etc.</a:t>
            </a:r>
          </a:p>
          <a:p>
            <a:endParaRPr lang="en-US" dirty="0"/>
          </a:p>
        </p:txBody>
      </p:sp>
    </p:spTree>
    <p:extLst>
      <p:ext uri="{BB962C8B-B14F-4D97-AF65-F5344CB8AC3E}">
        <p14:creationId xmlns:p14="http://schemas.microsoft.com/office/powerpoint/2010/main" val="183497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51051</TotalTime>
  <Words>7819</Words>
  <Application>Microsoft Office PowerPoint</Application>
  <PresentationFormat>Custom</PresentationFormat>
  <Paragraphs>469</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Badge</vt:lpstr>
      <vt:lpstr>TRANSHUMANISM The Elevation of humans To a “Posthuman” state</vt:lpstr>
      <vt:lpstr>TRANSHUMANISM, What is it?</vt:lpstr>
      <vt:lpstr>TRANSHUMANISM, What is it?</vt:lpstr>
      <vt:lpstr>Transhumanism references</vt:lpstr>
      <vt:lpstr>Transhumanism references, classic</vt:lpstr>
      <vt:lpstr>Tour of Transhumanism</vt:lpstr>
      <vt:lpstr>PowerPoint Presentation</vt:lpstr>
      <vt:lpstr>History of transhumanism</vt:lpstr>
      <vt:lpstr>History of transhumanism</vt:lpstr>
      <vt:lpstr>Transhumanism: A few of the  leaders</vt:lpstr>
      <vt:lpstr>The first step: genetic engineering</vt:lpstr>
      <vt:lpstr>The first step: genetic engineering</vt:lpstr>
      <vt:lpstr>Gene editing:  crispr-cAS9 modified for humans</vt:lpstr>
      <vt:lpstr>Gene editing with crispr-cas9   Technical Challenges</vt:lpstr>
      <vt:lpstr>Gene editing of human embryos now</vt:lpstr>
      <vt:lpstr>Future of gene editing of  human embryos</vt:lpstr>
      <vt:lpstr>Other Gene editing efforts</vt:lpstr>
      <vt:lpstr>Potential Human enhancements with crispr-cas9</vt:lpstr>
      <vt:lpstr>Potential Human enhancements with crispr-cas9</vt:lpstr>
      <vt:lpstr>Potential Human enhancements with crispr-cas9</vt:lpstr>
      <vt:lpstr>Transhumanism and  Brain-computer interfacing </vt:lpstr>
      <vt:lpstr>Transhumanism and Bci exoskeleton Control</vt:lpstr>
      <vt:lpstr>Transhuman vision with Brain-computer interfaces (BCI)</vt:lpstr>
      <vt:lpstr>Transhumanism and Bci exoskeleton Control—the future</vt:lpstr>
      <vt:lpstr>Transhumanism, Microchip implants    1st step toward cyborgs?  </vt:lpstr>
      <vt:lpstr>Human acceptance of transhumanism</vt:lpstr>
      <vt:lpstr>Human acceptance of transhumanism</vt:lpstr>
      <vt:lpstr>Human enhancement &amp; the future</vt:lpstr>
      <vt:lpstr>Human enhancement &amp; the future</vt:lpstr>
      <vt:lpstr>Transhumanism: current technical status</vt:lpstr>
      <vt:lpstr>Increasing human life expectancy</vt:lpstr>
      <vt:lpstr>Increasing human life expectancy</vt:lpstr>
      <vt:lpstr>Increasing human life expectancy</vt:lpstr>
      <vt:lpstr>Human enhancement technology:  ethical concerns</vt:lpstr>
      <vt:lpstr>Human enhancement technology:  ethical concerns</vt:lpstr>
      <vt:lpstr>Human enhancement technology: ethical concerns of the embryonic cellular approach</vt:lpstr>
      <vt:lpstr>Human enhancement technology: ethical concerns of the embryonic cellular approach</vt:lpstr>
      <vt:lpstr>Human enhancement  technology: ethical concerns of the embryonic cellular approach</vt:lpstr>
      <vt:lpstr>Human  enhancement  technology:  ethics  of  secular  Humanism</vt:lpstr>
      <vt:lpstr>The image of god—humans are exceptional</vt:lpstr>
      <vt:lpstr>The image of god—humans are exceptional</vt:lpstr>
      <vt:lpstr>Human  biotechnology: Christian ethics  </vt:lpstr>
      <vt:lpstr>Human biotechnology: Christian ethics</vt:lpstr>
      <vt:lpstr>Worldviews: Christian vs. Transhumanism</vt:lpstr>
      <vt:lpstr>Human biotechnology Ethics</vt:lpstr>
      <vt:lpstr>Human biotechnology Ethics for  Human enhancement</vt:lpstr>
      <vt:lpstr>The transhumanist gospel leaves much to be desired</vt:lpstr>
      <vt:lpstr>Witnessing to transhumanists</vt:lpstr>
      <vt:lpstr>Christianity &amp; transhumanism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Mark</cp:lastModifiedBy>
  <cp:revision>306</cp:revision>
  <cp:lastPrinted>2019-08-18T14:05:14Z</cp:lastPrinted>
  <dcterms:created xsi:type="dcterms:W3CDTF">2018-01-16T01:07:18Z</dcterms:created>
  <dcterms:modified xsi:type="dcterms:W3CDTF">2019-08-18T15:36:08Z</dcterms:modified>
</cp:coreProperties>
</file>